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mp4" ContentType="video/mp4"/>
  <Default Extension="tif" ContentType="image/tif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75" r:id="rId2"/>
    <p:sldMasterId id="2147483668" r:id="rId3"/>
    <p:sldMasterId id="2147483670" r:id="rId4"/>
    <p:sldMasterId id="2147483693" r:id="rId5"/>
  </p:sldMasterIdLst>
  <p:notesMasterIdLst>
    <p:notesMasterId r:id="rId76"/>
  </p:notesMasterIdLst>
  <p:handoutMasterIdLst>
    <p:handoutMasterId r:id="rId77"/>
  </p:handoutMasterIdLst>
  <p:sldIdLst>
    <p:sldId id="314" r:id="rId6"/>
    <p:sldId id="320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51" r:id="rId68"/>
    <p:sldId id="348" r:id="rId69"/>
    <p:sldId id="349" r:id="rId70"/>
    <p:sldId id="350" r:id="rId71"/>
    <p:sldId id="352" r:id="rId72"/>
    <p:sldId id="355" r:id="rId73"/>
    <p:sldId id="353" r:id="rId74"/>
    <p:sldId id="36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6"/>
    <a:srgbClr val="D9E2F3"/>
    <a:srgbClr val="FFF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7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224" y="4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38803430940819"/>
          <c:y val="0.0324922688847184"/>
          <c:w val="0.906000972844781"/>
          <c:h val="0.881406645871459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ja-JP"/>
                </a:pPr>
                <a:endParaRPr lang="en-US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Tabelle1!$B$2:$B$8</c:f>
              <c:numCache>
                <c:formatCode>General</c:formatCode>
                <c:ptCount val="7"/>
                <c:pt idx="0">
                  <c:v>7.0</c:v>
                </c:pt>
                <c:pt idx="1">
                  <c:v>23.0</c:v>
                </c:pt>
                <c:pt idx="2">
                  <c:v>33.0</c:v>
                </c:pt>
                <c:pt idx="3">
                  <c:v>38.0</c:v>
                </c:pt>
                <c:pt idx="4">
                  <c:v>43.0</c:v>
                </c:pt>
                <c:pt idx="5">
                  <c:v>57.0</c:v>
                </c:pt>
                <c:pt idx="6">
                  <c:v>74.0</c:v>
                </c:pt>
              </c:numCache>
            </c:numRef>
          </c:xVal>
          <c:yVal>
            <c:numRef>
              <c:f>Tabelle1!$C$2:$C$8</c:f>
              <c:numCache>
                <c:formatCode>General</c:formatCode>
                <c:ptCount val="7"/>
                <c:pt idx="0">
                  <c:v>70.0</c:v>
                </c:pt>
                <c:pt idx="1">
                  <c:v>77.0</c:v>
                </c:pt>
                <c:pt idx="2">
                  <c:v>65.0</c:v>
                </c:pt>
                <c:pt idx="3">
                  <c:v>43.0</c:v>
                </c:pt>
                <c:pt idx="4">
                  <c:v>15.0</c:v>
                </c:pt>
                <c:pt idx="5">
                  <c:v>22.0</c:v>
                </c:pt>
                <c:pt idx="6">
                  <c:v>17.0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AF7-334C-8851-B03EA9260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9053456"/>
        <c:axId val="-2088694224"/>
      </c:scatterChart>
      <c:valAx>
        <c:axId val="-2019053456"/>
        <c:scaling>
          <c:orientation val="minMax"/>
          <c:max val="80.0"/>
          <c:min val="0.0"/>
        </c:scaling>
        <c:delete val="0"/>
        <c:axPos val="b"/>
        <c:numFmt formatCode="#,##0_);\(#,##0\)" sourceLinked="0"/>
        <c:majorTickMark val="none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en-US"/>
          </a:p>
        </c:txPr>
        <c:crossAx val="-2088694224"/>
        <c:crosses val="autoZero"/>
        <c:crossBetween val="midCat"/>
        <c:majorUnit val="10.0"/>
      </c:valAx>
      <c:valAx>
        <c:axId val="-20886942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en-US"/>
          </a:p>
        </c:txPr>
        <c:crossAx val="-2019053456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  <a:ln>
      <a:solidFill>
        <a:schemeClr val="tx1"/>
      </a:solidFill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0.1393</cdr:y>
    </cdr:from>
    <cdr:to>
      <cdr:x>0.5</cdr:x>
      <cdr:y>0.51117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xmlns="" id="{BFFF54AA-DDAE-FA44-89DF-011D52D26BD9}"/>
            </a:ext>
          </a:extLst>
        </cdr:cNvPr>
        <cdr:cNvCxnSpPr/>
      </cdr:nvCxnSpPr>
      <cdr:spPr>
        <a:xfrm xmlns:a="http://schemas.openxmlformats.org/drawingml/2006/main">
          <a:off x="7600954" y="1209344"/>
          <a:ext cx="0" cy="3228330"/>
        </a:xfrm>
        <a:prstGeom xmlns:a="http://schemas.openxmlformats.org/drawingml/2006/main" prst="straightConnector1">
          <a:avLst/>
        </a:prstGeom>
        <a:ln xmlns:a="http://schemas.openxmlformats.org/drawingml/2006/main" w="825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604B5-3879-4C4A-A3A8-3FDEDF4BF75C}" type="datetimeFigureOut">
              <a:rPr lang="en-CA" smtClean="0"/>
              <a:t>2020-05-20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1BC93-D176-47A1-93B7-F88CE2075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294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8E5E-662F-4C94-80F9-578C1662E23E}" type="datetimeFigureOut">
              <a:rPr lang="en-CA" smtClean="0"/>
              <a:t>2020-05-20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9ACEB-76DA-45C7-B595-01A90E8A27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111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9EB98-254C-ED47-B048-88C43039A7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4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Shape 27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2" name="Shape 27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200"/>
            </a:lvl1pPr>
          </a:lstStyle>
          <a:p>
            <a:r>
              <a:t>Reiman JM, Das B, Sindberg GM, Urban MD, Hammerlund MEM, Lee HB, et al. (2018) Humidity as a non-pharmaceutical intervention for influenza A. PLoS ONE 13(9): e0204337. https:// doi.org/10.1371/journal.pone.0204337 </a:t>
            </a:r>
          </a:p>
        </p:txBody>
      </p:sp>
    </p:spTree>
    <p:extLst>
      <p:ext uri="{BB962C8B-B14F-4D97-AF65-F5344CB8AC3E}">
        <p14:creationId xmlns:p14="http://schemas.microsoft.com/office/powerpoint/2010/main" val="64127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B04B6-337F-284F-88B0-EDEAED59ED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90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B04B6-337F-284F-88B0-EDEAED59ED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658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14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Casanova LM et al</a:t>
            </a:r>
            <a:r>
              <a:rPr lang="en-US" sz="1200" dirty="0"/>
              <a:t>, Effects of Air Temperature and Relative Humidity on Coronavirus Survival on Surfaces, APPLIED AND ENVIRONMENTAL </a:t>
            </a:r>
          </a:p>
          <a:p>
            <a:r>
              <a:rPr lang="en-US" sz="1200" dirty="0"/>
              <a:t>MICROBIOLOGY, May 2010, p. 2712–2717</a:t>
            </a:r>
            <a:endParaRPr lang="de-CH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3D01E-8E1F-45A0-B4E0-8DAF0D6A9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65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Sterling, </a:t>
            </a:r>
            <a:r>
              <a:rPr lang="en-US" dirty="0" err="1"/>
              <a:t>Avundel</a:t>
            </a:r>
            <a:r>
              <a:rPr lang="en-US" dirty="0"/>
              <a:t>, Sterling 1985</a:t>
            </a:r>
          </a:p>
        </p:txBody>
      </p:sp>
    </p:spTree>
    <p:extLst>
      <p:ext uri="{BB962C8B-B14F-4D97-AF65-F5344CB8AC3E}">
        <p14:creationId xmlns:p14="http://schemas.microsoft.com/office/powerpoint/2010/main" val="667084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Over more than350’000 year</a:t>
            </a:r>
            <a:r>
              <a:rPr lang="en-GB" baseline="0" noProof="0" dirty="0"/>
              <a:t> humans evolved parallel to the microbiome of outside world, the nature. They spent almost their whole lives in great proximity to nature.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/>
              <a:t>In the last 200 to 300 years housing, lifestyle, population density and mobility changed dramatically!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/>
              <a:t>Microbes could easily keep up with the changes, having a much greater adaptive capacity than human physiology.</a:t>
            </a:r>
            <a:endParaRPr lang="en-GB" noProof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3D59F-05A4-49F1-929F-80EA2B7C1C0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579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Classen, 2011</a:t>
            </a:r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‘Global Trigger Tool’ Shows</a:t>
            </a:r>
            <a:b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</a:br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That Adverse Measured Events In Hospitals May Be Ten Times Greater</a:t>
            </a:r>
            <a:b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</a:br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Than Previously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7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Over more than350’000 year</a:t>
            </a:r>
            <a:r>
              <a:rPr lang="en-GB" baseline="0" noProof="0" dirty="0"/>
              <a:t> humans evolved parallel to the microbiome of outside world, the nature. They spent almost their whole lives in great proximity to nature.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/>
              <a:t>In the last 200 to 300 years housing, lifestyle, population density and mobility changed dramatically!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/>
              <a:t>Microbes could easily keep up with the changes, having a much greater adaptive capacity than human physiology.</a:t>
            </a:r>
            <a:endParaRPr lang="en-GB" noProof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3D59F-05A4-49F1-929F-80EA2B7C1C0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746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Over more than350’000 year</a:t>
            </a:r>
            <a:r>
              <a:rPr lang="en-GB" baseline="0" noProof="0" dirty="0"/>
              <a:t> humans evolved parallel to the microbiome of outside world, the nature. They spent almost their whole lives in great proximity to nature.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/>
              <a:t>In the last 200 to 300 years housing, lifestyle, population density and mobility changed dramatically!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/>
              <a:t>Microbes could easily keep up with the changes, having a much greater adaptive capacity than human physiology.</a:t>
            </a:r>
            <a:endParaRPr lang="en-GB" noProof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3D59F-05A4-49F1-929F-80EA2B7C1C0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1383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3D01E-8E1F-45A0-B4E0-8DAF0D6A9E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889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Shape 23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6" name="Shape 2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Humans emit approx. 10^7 genome copies of bacteria, and 10^6 fungi into the air per person-hour, we inhale about one million per day</a:t>
            </a:r>
          </a:p>
          <a:p>
            <a:pPr>
              <a:defRPr sz="2400"/>
            </a:pPr>
            <a:r>
              <a:t>Kembel, S. W., Jones, E., Kline, J., Northcutt, D., Stenson, J., Womack, A. M., … Green, J. L. (2012). Architectural design influences the diversity and structure of the built environment microbiome. </a:t>
            </a:r>
            <a:r>
              <a:rPr i="1"/>
              <a:t>The ISME Journal</a:t>
            </a:r>
            <a:r>
              <a:t>, </a:t>
            </a:r>
            <a:r>
              <a:rPr i="1"/>
              <a:t>6</a:t>
            </a:r>
            <a:r>
              <a:t>(8), 1469–79. http://doi.org/10.1038/ismej.2011.211</a:t>
            </a:r>
          </a:p>
        </p:txBody>
      </p:sp>
    </p:spTree>
    <p:extLst>
      <p:ext uri="{BB962C8B-B14F-4D97-AF65-F5344CB8AC3E}">
        <p14:creationId xmlns:p14="http://schemas.microsoft.com/office/powerpoint/2010/main" val="1203849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2" name="Shape 26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Built 2013, LEED Silver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1.2 million square feet 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100,000 square feet per floor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240 single-occupancy inpatient rooms 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52 ICU beds 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28 ORs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Levels 8, 9, 10 - surgical, oncology and transplant patient rooms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Green roof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defTabSz="457181"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8 million data points on patient room environment!!</a:t>
            </a:r>
          </a:p>
          <a:p>
            <a:pPr defTabSz="457181"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292 patients</a:t>
            </a:r>
          </a:p>
          <a:p>
            <a:pPr marL="285738" indent="-285738" defTabSz="457181">
              <a:buSzPct val="100000"/>
              <a:buFont typeface="Arial"/>
              <a:buChar char="•"/>
              <a:defRPr>
                <a:solidFill>
                  <a:srgbClr val="4D4D4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298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9EB98-254C-ED47-B048-88C43039A7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5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0" name="Shape 7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rPr dirty="0"/>
              <a:t/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000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  <p:pic>
        <p:nvPicPr>
          <p:cNvPr id="7" name="Grafik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854"/>
          <a:stretch/>
        </p:blipFill>
        <p:spPr>
          <a:xfrm>
            <a:off x="-1" y="0"/>
            <a:ext cx="12196685" cy="3426941"/>
          </a:xfrm>
          <a:prstGeom prst="rect">
            <a:avLst/>
          </a:prstGeom>
        </p:spPr>
      </p:pic>
      <p:pic>
        <p:nvPicPr>
          <p:cNvPr id="11" name="Grafik 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9047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802" y="0"/>
            <a:ext cx="12214801" cy="10363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2469" y="157037"/>
            <a:ext cx="7239000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331630"/>
            <a:ext cx="2057400" cy="3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 userDrawn="1"/>
        </p:nvSpPr>
        <p:spPr>
          <a:xfrm>
            <a:off x="7056107" y="4501377"/>
            <a:ext cx="3087064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Fired 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77" y="1075366"/>
            <a:ext cx="2496279" cy="2391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96"/>
          <a:stretch/>
        </p:blipFill>
        <p:spPr>
          <a:xfrm>
            <a:off x="8277110" y="962158"/>
            <a:ext cx="2235381" cy="2578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2821837"/>
            <a:ext cx="3454400" cy="258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20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 userDrawn="1"/>
        </p:nvSpPr>
        <p:spPr>
          <a:xfrm>
            <a:off x="7056107" y="4501377"/>
            <a:ext cx="3087064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Fired 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77" y="1075366"/>
            <a:ext cx="2496279" cy="2391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96"/>
          <a:stretch/>
        </p:blipFill>
        <p:spPr>
          <a:xfrm>
            <a:off x="8277110" y="962158"/>
            <a:ext cx="2235381" cy="257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160164"/>
            <a:ext cx="3454400" cy="480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32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50" r="2479"/>
          <a:stretch/>
        </p:blipFill>
        <p:spPr>
          <a:xfrm>
            <a:off x="8976320" y="1417323"/>
            <a:ext cx="2426661" cy="1828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98" y="1420931"/>
            <a:ext cx="2330289" cy="1432005"/>
          </a:xfrm>
          <a:prstGeom prst="rect">
            <a:avLst/>
          </a:prstGeom>
        </p:spPr>
      </p:pic>
      <p:pic>
        <p:nvPicPr>
          <p:cNvPr id="5" name="Picture 2" descr="C:\Users\nnowak\AppData\Local\Microsoft\Windows\Temporary Internet Files\Content.Outlook\4E47MV44\AF-10-lighter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548680"/>
            <a:ext cx="4852604" cy="655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/>
          <p:cNvSpPr txBox="1"/>
          <p:nvPr userDrawn="1"/>
        </p:nvSpPr>
        <p:spPr>
          <a:xfrm>
            <a:off x="7056107" y="4501377"/>
            <a:ext cx="4898457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AF-10</a:t>
            </a:r>
            <a:r>
              <a:rPr lang="en-US" sz="2667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Compressed Air </a:t>
            </a:r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36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7"/>
          <a:stretch/>
        </p:blipFill>
        <p:spPr>
          <a:xfrm>
            <a:off x="9012963" y="1370527"/>
            <a:ext cx="2467836" cy="1854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98" y="1420931"/>
            <a:ext cx="2330289" cy="14320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056107" y="4501377"/>
            <a:ext cx="4664675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Evaporative Humidifier / Cooler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796819"/>
            <a:ext cx="4800705" cy="42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MARKETING\Documents\Adiabatic Systems\Products\HP\Next Gen HP Phase In\Graphics\MLRO-pump_angle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1124745"/>
            <a:ext cx="4631984" cy="52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8"/>
          <a:stretch/>
        </p:blipFill>
        <p:spPr>
          <a:xfrm>
            <a:off x="9080715" y="1434103"/>
            <a:ext cx="2185823" cy="1795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98" y="1420931"/>
            <a:ext cx="2330289" cy="1432005"/>
          </a:xfrm>
          <a:prstGeom prst="rect">
            <a:avLst/>
          </a:prstGeom>
        </p:spPr>
      </p:pic>
      <p:sp>
        <p:nvSpPr>
          <p:cNvPr id="8" name="TextBox 8"/>
          <p:cNvSpPr txBox="1"/>
          <p:nvPr userDrawn="1"/>
        </p:nvSpPr>
        <p:spPr>
          <a:xfrm>
            <a:off x="7056107" y="4501377"/>
            <a:ext cx="3713196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Pressure 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2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8"/>
          <a:stretch/>
        </p:blipFill>
        <p:spPr>
          <a:xfrm>
            <a:off x="8881808" y="1417320"/>
            <a:ext cx="2395793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4" y="2157240"/>
            <a:ext cx="4441373" cy="3566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98" y="1420931"/>
            <a:ext cx="2330289" cy="1432005"/>
          </a:xfrm>
          <a:prstGeom prst="rect">
            <a:avLst/>
          </a:prstGeom>
        </p:spPr>
      </p:pic>
      <p:sp>
        <p:nvSpPr>
          <p:cNvPr id="10" name="TextBox 8"/>
          <p:cNvSpPr txBox="1"/>
          <p:nvPr userDrawn="1"/>
        </p:nvSpPr>
        <p:spPr>
          <a:xfrm>
            <a:off x="7056107" y="4501377"/>
            <a:ext cx="2723823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</a:t>
            </a:r>
            <a:r>
              <a:rPr lang="en-US" sz="2667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99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04797"/>
            <a:ext cx="3914523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3" y="1176799"/>
            <a:ext cx="2304255" cy="231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7"/>
          <a:stretch/>
        </p:blipFill>
        <p:spPr>
          <a:xfrm>
            <a:off x="8783731" y="1051560"/>
            <a:ext cx="2227765" cy="2377440"/>
          </a:xfrm>
          <a:prstGeom prst="rect">
            <a:avLst/>
          </a:prstGeom>
        </p:spPr>
      </p:pic>
      <p:sp>
        <p:nvSpPr>
          <p:cNvPr id="7" name="TextBox 8"/>
          <p:cNvSpPr txBox="1"/>
          <p:nvPr userDrawn="1"/>
        </p:nvSpPr>
        <p:spPr>
          <a:xfrm>
            <a:off x="7056107" y="4501377"/>
            <a:ext cx="3113994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 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296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/>
          <a:stretch/>
        </p:blipFill>
        <p:spPr>
          <a:xfrm>
            <a:off x="9005398" y="1051560"/>
            <a:ext cx="2069007" cy="232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3" y="1176799"/>
            <a:ext cx="2304255" cy="231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34" y="1311342"/>
            <a:ext cx="2537644" cy="4783081"/>
          </a:xfrm>
          <a:prstGeom prst="rect">
            <a:avLst/>
          </a:prstGeom>
        </p:spPr>
      </p:pic>
      <p:sp>
        <p:nvSpPr>
          <p:cNvPr id="8" name="TextBox 8"/>
          <p:cNvSpPr txBox="1"/>
          <p:nvPr userDrawn="1"/>
        </p:nvSpPr>
        <p:spPr>
          <a:xfrm>
            <a:off x="7056107" y="4501377"/>
            <a:ext cx="3018006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 Series</a:t>
            </a:r>
          </a:p>
          <a:p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</a:t>
            </a:r>
            <a:r>
              <a:rPr lang="en-US" sz="2667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Humidifier</a:t>
            </a:r>
            <a:endParaRPr lang="en-US" sz="26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6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10" y="1508787"/>
            <a:ext cx="4416489" cy="3399656"/>
          </a:xfrm>
          <a:prstGeom prst="rect">
            <a:avLst/>
          </a:prstGeom>
        </p:spPr>
      </p:pic>
      <p:sp>
        <p:nvSpPr>
          <p:cNvPr id="5" name="TextBox 8"/>
          <p:cNvSpPr txBox="1"/>
          <p:nvPr userDrawn="1"/>
        </p:nvSpPr>
        <p:spPr>
          <a:xfrm>
            <a:off x="2395143" y="2180862"/>
            <a:ext cx="6510115" cy="177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</a:t>
            </a:r>
          </a:p>
          <a:p>
            <a:pPr algn="r"/>
            <a:r>
              <a:rPr lang="en-US" sz="2933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Series, AS Series, BP</a:t>
            </a:r>
            <a:r>
              <a:rPr lang="en-US" sz="2933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Series, LS Series</a:t>
            </a:r>
            <a:endParaRPr lang="en-US" sz="29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4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39372" r="13324" b="20363"/>
          <a:stretch/>
        </p:blipFill>
        <p:spPr>
          <a:xfrm>
            <a:off x="10793" y="-380010"/>
            <a:ext cx="12181207" cy="47417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2" y="2180862"/>
            <a:ext cx="12203672" cy="4067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3" y="5986780"/>
            <a:ext cx="2438400" cy="4717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5070" y="5748073"/>
            <a:ext cx="4572000" cy="56009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07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802" y="0"/>
            <a:ext cx="12214801" cy="10363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2469" y="157037"/>
            <a:ext cx="7239000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331630"/>
            <a:ext cx="2057400" cy="3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45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802" y="0"/>
            <a:ext cx="12214801" cy="10363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10" name="Gerade Verbindung 12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25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8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2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7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6ED0F7D-DF75-4EFE-92B4-0792AF1AED52}" type="datetime1">
              <a:rPr lang="en-US" smtClean="0"/>
              <a:t>5/20/20</a:t>
            </a:fld>
            <a:endParaRPr lang="de-CH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46113" y="2263441"/>
            <a:ext cx="3960813" cy="3884946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Text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 -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46114" y="1735618"/>
            <a:ext cx="3960812" cy="370019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Sub-title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00613" y="1788783"/>
            <a:ext cx="3960813" cy="4321174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285750" indent="-169863" algn="l">
              <a:lnSpc>
                <a:spcPts val="19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b="0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Bullet </a:t>
            </a:r>
            <a:r>
              <a:rPr lang="de-DE" dirty="0" err="1" smtClean="0"/>
              <a:t>text</a:t>
            </a:r>
            <a:endParaRPr lang="de-DE" dirty="0" smtClean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1137899" y="5768288"/>
            <a:ext cx="1054100" cy="43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</a:lstStyle>
          <a:p>
            <a:r>
              <a:rPr lang="en-US" dirty="0" smtClean="0"/>
              <a:t>Product logo goes here</a:t>
            </a:r>
            <a:endParaRPr lang="en-US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2469" y="157037"/>
            <a:ext cx="7239000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331630"/>
            <a:ext cx="2057400" cy="398426"/>
          </a:xfrm>
          <a:prstGeom prst="rect">
            <a:avLst/>
          </a:prstGeom>
        </p:spPr>
      </p:pic>
      <p:sp>
        <p:nvSpPr>
          <p:cNvPr id="27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latin typeface="+mj-lt"/>
                <a:cs typeface="Arial" pitchFamily="34" charset="0"/>
              </a:rPr>
              <a:t>@Condair</a:t>
            </a:r>
            <a:endParaRPr lang="de-CH" sz="7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4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802" y="0"/>
            <a:ext cx="12214801" cy="10363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10" name="Gerade Verbindung 12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latin typeface="+mj-lt"/>
                <a:cs typeface="Arial" pitchFamily="34" charset="0"/>
              </a:rPr>
              <a:t>@Condair</a:t>
            </a:r>
            <a:endParaRPr lang="de-CH" sz="700" dirty="0">
              <a:latin typeface="+mj-lt"/>
              <a:cs typeface="Arial" pitchFamily="34" charset="0"/>
            </a:endParaRPr>
          </a:p>
        </p:txBody>
      </p:sp>
      <p:cxnSp>
        <p:nvCxnSpPr>
          <p:cNvPr id="12" name="Gerade Verbindung 25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8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2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7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2E18E31-86D1-4554-9BB8-7BCDAF22A4C4}" type="datetime1">
              <a:rPr lang="en-US" smtClean="0"/>
              <a:t>5/20/20</a:t>
            </a:fld>
            <a:endParaRPr lang="de-CH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649288" y="3897313"/>
            <a:ext cx="1841500" cy="176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r>
              <a:rPr lang="en-US" dirty="0" smtClean="0"/>
              <a:t>Insert your graphic here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638175" y="1844675"/>
            <a:ext cx="1841500" cy="176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r>
              <a:rPr lang="en-US" dirty="0" smtClean="0"/>
              <a:t>Insert your graphic here</a:t>
            </a:r>
            <a:endParaRPr lang="en-US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76537" y="2155972"/>
            <a:ext cx="7907939" cy="1392571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76538" y="1735618"/>
            <a:ext cx="3960812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Title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776534" y="4228435"/>
            <a:ext cx="7907942" cy="1392571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776535" y="3791303"/>
            <a:ext cx="3960812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Title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1137899" y="5768288"/>
            <a:ext cx="1054100" cy="43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</a:lstStyle>
          <a:p>
            <a:r>
              <a:rPr lang="en-US" dirty="0" smtClean="0"/>
              <a:t>Product logo goes here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2469" y="157037"/>
            <a:ext cx="7239000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331630"/>
            <a:ext cx="2057400" cy="3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71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802" y="0"/>
            <a:ext cx="12214801" cy="10363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10" name="Gerade Verbindung 12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25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8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2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7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3983FFE-DF74-42DD-9DEF-D762F0ADFE78}" type="datetime1">
              <a:rPr lang="en-US" smtClean="0"/>
              <a:t>5/20/20</a:t>
            </a:fld>
            <a:endParaRPr lang="de-CH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1137899" y="5768288"/>
            <a:ext cx="1054100" cy="43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</a:lstStyle>
          <a:p>
            <a:r>
              <a:rPr lang="en-US" dirty="0" smtClean="0"/>
              <a:t>Product logo goes here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2469" y="157037"/>
            <a:ext cx="7239000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38175" y="1844675"/>
            <a:ext cx="3968750" cy="3311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latin typeface="+mj-lt"/>
              </a:defRPr>
            </a:lvl1pPr>
          </a:lstStyle>
          <a:p>
            <a:r>
              <a:rPr lang="en-US" dirty="0" smtClean="0"/>
              <a:t>Insert your graphic here</a:t>
            </a:r>
            <a:endParaRPr lang="en-US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900613" y="1735618"/>
            <a:ext cx="3959225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Title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00613" y="2214502"/>
            <a:ext cx="3959225" cy="4060212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  <a:latin typeface="+mj-lt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Type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331630"/>
            <a:ext cx="2057400" cy="398426"/>
          </a:xfrm>
          <a:prstGeom prst="rect">
            <a:avLst/>
          </a:prstGeom>
        </p:spPr>
      </p:pic>
      <p:sp>
        <p:nvSpPr>
          <p:cNvPr id="22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latin typeface="+mj-lt"/>
                <a:cs typeface="Arial" pitchFamily="34" charset="0"/>
              </a:rPr>
              <a:t>@Condair</a:t>
            </a:r>
            <a:endParaRPr lang="de-CH" sz="7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8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  <p:pic>
        <p:nvPicPr>
          <p:cNvPr id="7" name="Grafik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854"/>
          <a:stretch/>
        </p:blipFill>
        <p:spPr>
          <a:xfrm>
            <a:off x="-1" y="0"/>
            <a:ext cx="12196685" cy="3426941"/>
          </a:xfrm>
          <a:prstGeom prst="rect">
            <a:avLst/>
          </a:prstGeom>
        </p:spPr>
      </p:pic>
      <p:pic>
        <p:nvPicPr>
          <p:cNvPr id="11" name="Grafik 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184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8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3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75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82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3" b="42320"/>
          <a:stretch/>
        </p:blipFill>
        <p:spPr>
          <a:xfrm>
            <a:off x="0" y="0"/>
            <a:ext cx="12176308" cy="36335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5070" y="5748073"/>
            <a:ext cx="4572000" cy="56009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8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31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4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40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23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80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9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3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FBBB4693-C3CC-3C4A-971A-3D84ADA628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099" y="101600"/>
            <a:ext cx="12214801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2716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C0A23248-1081-CE43-959C-EF9BA6178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099" y="101600"/>
            <a:ext cx="12214801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2450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2D9C878A-3809-2646-A195-A1856E346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099" y="101600"/>
            <a:ext cx="12214801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335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35621"/>
          <a:stretch/>
        </p:blipFill>
        <p:spPr>
          <a:xfrm>
            <a:off x="-1" y="1"/>
            <a:ext cx="12135967" cy="391427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" y="0"/>
            <a:ext cx="12135967" cy="3986463"/>
          </a:xfrm>
          <a:prstGeom prst="rect">
            <a:avLst/>
          </a:prstGeom>
          <a:gradFill flip="none" rotWithShape="0">
            <a:gsLst>
              <a:gs pos="0">
                <a:schemeClr val="bg1">
                  <a:alpha val="73000"/>
                </a:schemeClr>
              </a:gs>
              <a:gs pos="63000">
                <a:schemeClr val="bg1">
                  <a:alpha val="0"/>
                </a:schemeClr>
              </a:gs>
            </a:gsLst>
            <a:lin ang="215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fik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5070" y="5748073"/>
            <a:ext cx="4572000" cy="56009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33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59683" y="1416822"/>
            <a:ext cx="8732047" cy="2107428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 defTabSz="685783">
              <a:lnSpc>
                <a:spcPct val="80000"/>
              </a:lnSpc>
              <a:spcBef>
                <a:spcPts val="675"/>
              </a:spcBef>
              <a:buSzTx/>
              <a:buFontTx/>
              <a:buNone/>
              <a:defRPr sz="825">
                <a:latin typeface="Arial"/>
                <a:ea typeface="Arial"/>
                <a:cs typeface="Arial"/>
                <a:sym typeface="Arial"/>
              </a:defRPr>
            </a:lvl1pPr>
            <a:lvl2pPr marL="0" indent="0" defTabSz="685783">
              <a:lnSpc>
                <a:spcPct val="80000"/>
              </a:lnSpc>
              <a:spcBef>
                <a:spcPts val="675"/>
              </a:spcBef>
              <a:buSzTx/>
              <a:buFontTx/>
              <a:buNone/>
              <a:defRPr sz="825">
                <a:latin typeface="Arial"/>
                <a:ea typeface="Arial"/>
                <a:cs typeface="Arial"/>
                <a:sym typeface="Arial"/>
              </a:defRPr>
            </a:lvl2pPr>
            <a:lvl3pPr marL="0" indent="0" defTabSz="685783">
              <a:lnSpc>
                <a:spcPct val="80000"/>
              </a:lnSpc>
              <a:spcBef>
                <a:spcPts val="675"/>
              </a:spcBef>
              <a:buSzTx/>
              <a:buFontTx/>
              <a:buNone/>
              <a:defRPr sz="825">
                <a:latin typeface="Arial"/>
                <a:ea typeface="Arial"/>
                <a:cs typeface="Arial"/>
                <a:sym typeface="Arial"/>
              </a:defRPr>
            </a:lvl3pPr>
            <a:lvl4pPr marL="0" indent="0" defTabSz="685783">
              <a:lnSpc>
                <a:spcPct val="80000"/>
              </a:lnSpc>
              <a:spcBef>
                <a:spcPts val="675"/>
              </a:spcBef>
              <a:buSzTx/>
              <a:buFontTx/>
              <a:buNone/>
              <a:defRPr sz="825">
                <a:latin typeface="Arial"/>
                <a:ea typeface="Arial"/>
                <a:cs typeface="Arial"/>
                <a:sym typeface="Arial"/>
              </a:defRPr>
            </a:lvl4pPr>
            <a:lvl5pPr marL="0" indent="0" defTabSz="685783">
              <a:lnSpc>
                <a:spcPct val="80000"/>
              </a:lnSpc>
              <a:spcBef>
                <a:spcPts val="675"/>
              </a:spcBef>
              <a:buSzTx/>
              <a:buFontTx/>
              <a:buNone/>
              <a:defRPr sz="825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5C7DD1E9-EE23-EA4F-B11C-46124EF16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099" y="101600"/>
            <a:ext cx="12214801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7605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999" y="1439069"/>
            <a:ext cx="5040004" cy="3603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25" b="1"/>
            </a:lvl1pPr>
            <a:lvl2pPr marL="459317" indent="-261672">
              <a:buFontTx/>
              <a:defRPr sz="1725" b="1"/>
            </a:lvl2pPr>
            <a:lvl3pPr marL="698525" indent="-296093">
              <a:buFontTx/>
              <a:defRPr sz="1725" b="1"/>
            </a:lvl3pPr>
            <a:lvl4pPr marL="933109" indent="-324700">
              <a:buFontTx/>
              <a:defRPr sz="1725" b="1"/>
            </a:lvl4pPr>
            <a:lvl5pPr marL="1198562" indent="-392508">
              <a:buFontTx/>
              <a:defRPr sz="1725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6062122" y="1618156"/>
            <a:ext cx="4654356" cy="4322763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279400" dir="2700000" rotWithShape="0">
              <a:srgbClr val="000000">
                <a:alpha val="12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F5147C2-40C5-9C4B-A205-615C8037E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099" y="101600"/>
            <a:ext cx="12214801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243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2336005" y="1786710"/>
            <a:ext cx="7646195" cy="716778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00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Overall Session Type, # and Title 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336005" y="2586810"/>
            <a:ext cx="7646195" cy="716778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10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(i.e. Seminar 32 – Energy Efficient Design for Large Buildings) Use font size 40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3501628" y="4632326"/>
            <a:ext cx="5188744" cy="716778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Subtitle (i.e. Opportunities for Savings in large Hospitals) Use font size 32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13110" y="3070611"/>
            <a:ext cx="2363391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John Doe, Credentials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113110" y="3546476"/>
            <a:ext cx="2363391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Company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113110" y="4022341"/>
            <a:ext cx="2363391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jdoe@email.com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13110" y="4498206"/>
            <a:ext cx="2363391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Office Number (If you want)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113110" y="5007940"/>
            <a:ext cx="2363391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Cell Number (If you want)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163175" y="3321051"/>
            <a:ext cx="1752600" cy="1568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Company Logo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336005" y="1785938"/>
            <a:ext cx="7645400" cy="717550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000" b="1" u="none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Overall Session Type, # and Title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23" hasCustomPrompt="1"/>
          </p:nvPr>
        </p:nvSpPr>
        <p:spPr>
          <a:xfrm>
            <a:off x="2740000" y="3250407"/>
            <a:ext cx="7645400" cy="717550"/>
          </a:xfrm>
        </p:spPr>
        <p:txBody>
          <a:bodyPr>
            <a:normAutofit/>
          </a:bodyPr>
          <a:lstStyle>
            <a:lvl1pPr marL="0" indent="0">
              <a:buNone/>
              <a:defRPr lang="en-US" sz="3000" b="1" u="none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3000" b="1" u="none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Overall Session Type, # and Title</a:t>
            </a:r>
          </a:p>
        </p:txBody>
      </p:sp>
    </p:spTree>
    <p:extLst>
      <p:ext uri="{BB962C8B-B14F-4D97-AF65-F5344CB8AC3E}">
        <p14:creationId xmlns:p14="http://schemas.microsoft.com/office/powerpoint/2010/main" val="4073581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71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F44A595-5596-EE4A-B67B-EEA337EA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182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259683" y="1416822"/>
            <a:ext cx="8732045" cy="210742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125" u="none" baseline="0">
                <a:solidFill>
                  <a:schemeClr val="tx1"/>
                </a:solidFill>
              </a:defRPr>
            </a:lvl1pPr>
            <a:lvl2pPr marL="257169" indent="0">
              <a:buNone/>
              <a:defRPr sz="789"/>
            </a:lvl2pPr>
            <a:lvl3pPr marL="514338" indent="0">
              <a:buNone/>
              <a:defRPr sz="676"/>
            </a:lvl3pPr>
            <a:lvl4pPr marL="771505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1125" dirty="0">
                <a:latin typeface="Arial" panose="020B0604020202020204" pitchFamily="34" charset="0"/>
                <a:cs typeface="Arial" panose="020B0604020202020204" pitchFamily="34" charset="0"/>
              </a:rPr>
              <a:t>Click here to list conclusions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DDA2D38-D122-1349-8187-F43CDB4D98BC}"/>
              </a:ext>
            </a:extLst>
          </p:cNvPr>
          <p:cNvSpPr txBox="1">
            <a:spLocks/>
          </p:cNvSpPr>
          <p:nvPr userDrawn="1"/>
        </p:nvSpPr>
        <p:spPr>
          <a:xfrm>
            <a:off x="444105" y="307728"/>
            <a:ext cx="10515600" cy="643543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lvl="0" defTabSz="685793">
              <a:lnSpc>
                <a:spcPct val="100000"/>
              </a:lnSpc>
              <a:spcBef>
                <a:spcPts val="0"/>
              </a:spcBef>
              <a:buNone/>
              <a:defRPr sz="2840" b="1">
                <a:solidFill>
                  <a:prstClr val="white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endParaRPr lang="en-US" sz="2130" dirty="0"/>
          </a:p>
        </p:txBody>
      </p:sp>
    </p:spTree>
    <p:extLst>
      <p:ext uri="{BB962C8B-B14F-4D97-AF65-F5344CB8AC3E}">
        <p14:creationId xmlns:p14="http://schemas.microsoft.com/office/powerpoint/2010/main" val="144801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28">
            <a:extLst>
              <a:ext uri="{FF2B5EF4-FFF2-40B4-BE49-F238E27FC236}">
                <a16:creationId xmlns:a16="http://schemas.microsoft.com/office/drawing/2014/main" xmlns="" id="{E6390DE3-2E3B-F44D-87A3-BB29C57F73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262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170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CEF5FBE4-3BE5-6D40-B089-80254241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9507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2469" y="157037"/>
            <a:ext cx="7239000" cy="76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04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DDC63EA4-BF10-9E44-83B7-01B921F49E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099" y="101600"/>
            <a:ext cx="12214801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34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MARKETING\Documents\MARKETING TOOLS\Stock Images\People\Product Handbook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b="30465"/>
          <a:stretch/>
        </p:blipFill>
        <p:spPr bwMode="auto">
          <a:xfrm>
            <a:off x="-1" y="0"/>
            <a:ext cx="12134335" cy="44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5070" y="5748073"/>
            <a:ext cx="4572000" cy="56009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5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24346" r="4713" b="36161"/>
          <a:stretch/>
        </p:blipFill>
        <p:spPr>
          <a:xfrm>
            <a:off x="0" y="0"/>
            <a:ext cx="12142765" cy="35999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5070" y="5748073"/>
            <a:ext cx="4572000" cy="56009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70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MARKETING\Documents\MARKETING TOOLS\Stock Images\iStock_000043072978_Fu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 b="15772"/>
          <a:stretch/>
        </p:blipFill>
        <p:spPr bwMode="auto">
          <a:xfrm>
            <a:off x="0" y="0"/>
            <a:ext cx="12192000" cy="63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473"/>
            <a:ext cx="12192000" cy="404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5070" y="5748073"/>
            <a:ext cx="4572000" cy="56009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pic>
        <p:nvPicPr>
          <p:cNvPr id="3" name="Picture 87" descr="Foggy_Winter_Landscape-0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9" b="13727"/>
          <a:stretch/>
        </p:blipFill>
        <p:spPr bwMode="auto">
          <a:xfrm>
            <a:off x="3976" y="0"/>
            <a:ext cx="12188024" cy="446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473"/>
            <a:ext cx="12192000" cy="404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6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" y="0"/>
            <a:ext cx="12268201" cy="6858000"/>
            <a:chOff x="0" y="-1735931"/>
            <a:chExt cx="9180510" cy="5143500"/>
          </a:xfrm>
        </p:grpSpPr>
        <p:pic>
          <p:nvPicPr>
            <p:cNvPr id="7" name="Picture 2" descr="http://electronicsb2b.efytimes.com/wp-content/uploads/2016/06/Electronics-Manufacturin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64"/>
            <a:stretch/>
          </p:blipFill>
          <p:spPr bwMode="auto">
            <a:xfrm>
              <a:off x="0" y="-1735931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0" y="-1735931"/>
              <a:ext cx="9180510" cy="51435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Grafik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7"/>
          <a:stretch/>
        </p:blipFill>
        <p:spPr>
          <a:xfrm>
            <a:off x="0" y="1840406"/>
            <a:ext cx="12196684" cy="28716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 userDrawn="1"/>
        </p:nvSpPr>
        <p:spPr>
          <a:xfrm>
            <a:off x="13704" y="4712043"/>
            <a:ext cx="12192001" cy="2145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46" y="6154400"/>
            <a:ext cx="2057400" cy="3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4.xml"/><Relationship Id="rId3" Type="http://schemas.openxmlformats.org/officeDocument/2006/relationships/image" Target="../media/image34.jpeg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9.xml"/><Relationship Id="rId25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79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5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9" r:id="rId8"/>
    <p:sldLayoutId id="2147483690" r:id="rId9"/>
    <p:sldLayoutId id="2147483691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139257"/>
            <a:ext cx="1828800" cy="3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0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4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2" r:id="rId3"/>
    <p:sldLayoutId id="2147483674" r:id="rId4"/>
    <p:sldLayoutId id="2147483692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9" b="1"/>
          <a:stretch/>
        </p:blipFill>
        <p:spPr>
          <a:xfrm>
            <a:off x="0" y="0"/>
            <a:ext cx="12208620" cy="51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E386D-D596-43F8-8F7F-EC29E2E0A8BB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0F53F9-0018-2742-AB31-3E1A24ED82C0}"/>
              </a:ext>
            </a:extLst>
          </p:cNvPr>
          <p:cNvSpPr/>
          <p:nvPr userDrawn="1"/>
        </p:nvSpPr>
        <p:spPr>
          <a:xfrm>
            <a:off x="0" y="0"/>
            <a:ext cx="12186587" cy="1093076"/>
          </a:xfrm>
          <a:prstGeom prst="rect">
            <a:avLst/>
          </a:prstGeom>
          <a:solidFill>
            <a:srgbClr val="0E4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image" Target="../media/image5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7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2" Type="http://schemas.openxmlformats.org/officeDocument/2006/relationships/hyperlink" Target="mailto:MD@taylorcx.com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jpeg"/><Relationship Id="rId3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jpeg"/><Relationship Id="rId12" Type="http://schemas.openxmlformats.org/officeDocument/2006/relationships/image" Target="../media/image102.jpeg"/><Relationship Id="rId13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pn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0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jpe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tiff"/><Relationship Id="rId7" Type="http://schemas.openxmlformats.org/officeDocument/2006/relationships/image" Target="../media/image119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1.png"/><Relationship Id="rId3" Type="http://schemas.microsoft.com/office/2007/relationships/hdphoto" Target="../media/hdphoto6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2.gif"/><Relationship Id="rId3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8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3.wdp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47.pn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709412" y="3932388"/>
            <a:ext cx="5258662" cy="1826456"/>
          </a:xfrm>
          <a:prstGeom prst="roundRect">
            <a:avLst/>
          </a:prstGeom>
          <a:solidFill>
            <a:srgbClr val="00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utoShape 2" descr="Swirly Arrow Clipart"/>
          <p:cNvSpPr>
            <a:spLocks noChangeAspect="1" noChangeArrowheads="1"/>
          </p:cNvSpPr>
          <p:nvPr/>
        </p:nvSpPr>
        <p:spPr bwMode="auto">
          <a:xfrm>
            <a:off x="1688539" y="4412780"/>
            <a:ext cx="1502895" cy="15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214968" y="4673938"/>
            <a:ext cx="7853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latin typeface="Franklin Gothic Book" panose="020B0503020102020204" pitchFamily="34" charset="0"/>
              </a:rPr>
              <a:t>Controlling COVID-19 Through </a:t>
            </a:r>
          </a:p>
          <a:p>
            <a:r>
              <a:rPr lang="en-CA" sz="2800" dirty="0" smtClean="0">
                <a:latin typeface="Franklin Gothic Book" panose="020B0503020102020204" pitchFamily="34" charset="0"/>
              </a:rPr>
              <a:t>Indoor Humidity Management</a:t>
            </a:r>
          </a:p>
          <a:p>
            <a:endParaRPr lang="en-CA" sz="2800" dirty="0" smtClean="0">
              <a:latin typeface="Franklin Gothic Book" panose="020B0503020102020204" pitchFamily="34" charset="0"/>
            </a:endParaRPr>
          </a:p>
          <a:p>
            <a:r>
              <a:rPr lang="en-CA" dirty="0">
                <a:latin typeface="Franklin Gothic Book" panose="020B0503020102020204" pitchFamily="34" charset="0"/>
              </a:rPr>
              <a:t>w</a:t>
            </a:r>
            <a:r>
              <a:rPr lang="en-CA" dirty="0" smtClean="0">
                <a:latin typeface="Franklin Gothic Book" panose="020B0503020102020204" pitchFamily="34" charset="0"/>
              </a:rPr>
              <a:t>ith</a:t>
            </a:r>
            <a:r>
              <a:rPr lang="en-CA" sz="2400" dirty="0" smtClean="0">
                <a:latin typeface="Franklin Gothic Book" panose="020B0503020102020204" pitchFamily="34" charset="0"/>
              </a:rPr>
              <a:t> Graham Holmes, Dr. Stephanie Taylor, </a:t>
            </a:r>
            <a:r>
              <a:rPr lang="en-CA" dirty="0" smtClean="0">
                <a:latin typeface="Franklin Gothic Book" panose="020B0503020102020204" pitchFamily="34" charset="0"/>
              </a:rPr>
              <a:t>and</a:t>
            </a:r>
            <a:r>
              <a:rPr lang="en-CA" sz="2400" dirty="0" smtClean="0">
                <a:latin typeface="Franklin Gothic Book" panose="020B0503020102020204" pitchFamily="34" charset="0"/>
              </a:rPr>
              <a:t> Thomas Klein</a:t>
            </a:r>
            <a:endParaRPr lang="en-CA" sz="2400" dirty="0"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43" y="3961603"/>
            <a:ext cx="1440000" cy="175868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028" y="4054256"/>
            <a:ext cx="1440000" cy="1620429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458" y="4053664"/>
            <a:ext cx="1440000" cy="16306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fik 4">
            <a:extLst>
              <a:ext uri="{FF2B5EF4-FFF2-40B4-BE49-F238E27FC236}">
                <a16:creationId xmlns:a16="http://schemas.microsoft.com/office/drawing/2014/main" xmlns="" id="{C0603148-62C3-8F48-A477-22537E93FF1E}"/>
              </a:ext>
            </a:extLst>
          </p:cNvPr>
          <p:cNvGrpSpPr/>
          <p:nvPr/>
        </p:nvGrpSpPr>
        <p:grpSpPr>
          <a:xfrm>
            <a:off x="8410270" y="4480038"/>
            <a:ext cx="2014896" cy="2001755"/>
            <a:chOff x="-625825" y="-492124"/>
            <a:chExt cx="5983228" cy="4849982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xmlns="" id="{7257EC33-5B09-724C-9A60-8438362B9998}"/>
                </a:ext>
              </a:extLst>
            </p:cNvPr>
            <p:cNvSpPr/>
            <p:nvPr/>
          </p:nvSpPr>
          <p:spPr>
            <a:xfrm>
              <a:off x="0" y="0"/>
              <a:ext cx="5357403" cy="4357854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grpSp>
          <p:nvGrpSpPr>
            <p:cNvPr id="22" name="image22.jpeg">
              <a:extLst>
                <a:ext uri="{FF2B5EF4-FFF2-40B4-BE49-F238E27FC236}">
                  <a16:creationId xmlns:a16="http://schemas.microsoft.com/office/drawing/2014/main" xmlns="" id="{A9E8F1A8-6AB4-A847-B2A2-5B6C5498F167}"/>
                </a:ext>
              </a:extLst>
            </p:cNvPr>
            <p:cNvGrpSpPr/>
            <p:nvPr/>
          </p:nvGrpSpPr>
          <p:grpSpPr>
            <a:xfrm>
              <a:off x="-625825" y="-492124"/>
              <a:ext cx="5962403" cy="4849982"/>
              <a:chOff x="-625824" y="-492123"/>
              <a:chExt cx="5962401" cy="4849980"/>
            </a:xfrm>
          </p:grpSpPr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05BB887A-7803-6B4F-9C32-366F806D7DA6}"/>
                  </a:ext>
                </a:extLst>
              </p:cNvPr>
              <p:cNvSpPr/>
              <p:nvPr/>
            </p:nvSpPr>
            <p:spPr>
              <a:xfrm>
                <a:off x="-1" y="-492118"/>
                <a:ext cx="5336576" cy="484997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pic>
            <p:nvPicPr>
              <p:cNvPr id="24" name="image32.jpeg" descr="image32.jpeg">
                <a:extLst>
                  <a:ext uri="{FF2B5EF4-FFF2-40B4-BE49-F238E27FC236}">
                    <a16:creationId xmlns:a16="http://schemas.microsoft.com/office/drawing/2014/main" xmlns="" id="{0EAC156E-4C8D-CE41-81AC-CBD9665BD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25824" y="-492123"/>
                <a:ext cx="5962401" cy="4849975"/>
              </a:xfrm>
              <a:prstGeom prst="ellipse">
                <a:avLst/>
              </a:prstGeom>
            </p:spPr>
          </p:pic>
        </p:grpSp>
      </p:grpSp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220550" y="1251857"/>
          <a:ext cx="11867066" cy="3068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33">
                  <a:extLst>
                    <a:ext uri="{9D8B030D-6E8A-4147-A177-3AD203B41FA5}">
                      <a16:colId xmlns:a16="http://schemas.microsoft.com/office/drawing/2014/main" xmlns="" val="3805668772"/>
                    </a:ext>
                  </a:extLst>
                </a:gridCol>
                <a:gridCol w="2116601">
                  <a:extLst>
                    <a:ext uri="{9D8B030D-6E8A-4147-A177-3AD203B41FA5}">
                      <a16:colId xmlns:a16="http://schemas.microsoft.com/office/drawing/2014/main" xmlns="" val="2056241156"/>
                    </a:ext>
                  </a:extLst>
                </a:gridCol>
                <a:gridCol w="210974">
                  <a:extLst>
                    <a:ext uri="{9D8B030D-6E8A-4147-A177-3AD203B41FA5}">
                      <a16:colId xmlns:a16="http://schemas.microsoft.com/office/drawing/2014/main" xmlns="" val="3913126086"/>
                    </a:ext>
                  </a:extLst>
                </a:gridCol>
                <a:gridCol w="2568423">
                  <a:extLst>
                    <a:ext uri="{9D8B030D-6E8A-4147-A177-3AD203B41FA5}">
                      <a16:colId xmlns:a16="http://schemas.microsoft.com/office/drawing/2014/main" xmlns="" val="4178158554"/>
                    </a:ext>
                  </a:extLst>
                </a:gridCol>
                <a:gridCol w="2912434">
                  <a:extLst>
                    <a:ext uri="{9D8B030D-6E8A-4147-A177-3AD203B41FA5}">
                      <a16:colId xmlns:a16="http://schemas.microsoft.com/office/drawing/2014/main" xmlns="" val="109010693"/>
                    </a:ext>
                  </a:extLst>
                </a:gridCol>
                <a:gridCol w="2915701">
                  <a:extLst>
                    <a:ext uri="{9D8B030D-6E8A-4147-A177-3AD203B41FA5}">
                      <a16:colId xmlns:a16="http://schemas.microsoft.com/office/drawing/2014/main" xmlns="" val="580290274"/>
                    </a:ext>
                  </a:extLst>
                </a:gridCol>
              </a:tblGrid>
              <a:tr h="492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timeline: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/>
                        <a:t>            10,000 BC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 BC - 500 AC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1900</a:t>
                      </a:r>
                      <a:r>
                        <a:rPr lang="en-GB" sz="1800" b="1" baseline="0" noProof="0" dirty="0"/>
                        <a:t> AC</a:t>
                      </a:r>
                      <a:endParaRPr lang="en-GB" sz="1800" b="1" noProof="0" dirty="0"/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2020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100663"/>
                  </a:ext>
                </a:extLst>
              </a:tr>
              <a:tr h="1426908"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housing: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/>
                        <a:t>primitive housing,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/>
                        <a:t>no</a:t>
                      </a:r>
                      <a:r>
                        <a:rPr lang="en-GB" sz="1800" baseline="0" noProof="0" dirty="0"/>
                        <a:t> sanitation systems</a:t>
                      </a:r>
                      <a:endParaRPr lang="en-GB" sz="1800" noProof="0" dirty="0"/>
                    </a:p>
                    <a:p>
                      <a:pPr algn="ctr"/>
                      <a:endParaRPr lang="en-GB" sz="1800" noProof="0" dirty="0"/>
                    </a:p>
                  </a:txBody>
                  <a:tcPr marL="68580" marR="68580" marT="34290" marB="34290" anchor="ctr">
                    <a:lnT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noProof="0" dirty="0"/>
                        <a:t>simple sanitation,</a:t>
                      </a:r>
                    </a:p>
                    <a:p>
                      <a:pPr algn="ctr"/>
                      <a:r>
                        <a:rPr lang="en-GB" sz="1800" baseline="0" noProof="0" dirty="0"/>
                        <a:t> in rural villages</a:t>
                      </a:r>
                      <a:endParaRPr lang="en-GB" sz="1800" noProof="0" dirty="0"/>
                    </a:p>
                  </a:txBody>
                  <a:tcPr marL="68580" marR="68580" marT="34290" marB="34290" anchor="ctr">
                    <a:lnT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industrial revolution:</a:t>
                      </a:r>
                    </a:p>
                    <a:p>
                      <a:pPr algn="ctr"/>
                      <a:r>
                        <a:rPr lang="en-GB" sz="1800" b="0" noProof="0" dirty="0"/>
                        <a:t>central sewage &amp; water systems,</a:t>
                      </a:r>
                    </a:p>
                    <a:p>
                      <a:pPr algn="ctr"/>
                      <a:r>
                        <a:rPr lang="en-GB" sz="1800" b="0" noProof="0" dirty="0"/>
                        <a:t>heating, electricity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/>
                        <a:t>post-industrial</a:t>
                      </a:r>
                      <a:r>
                        <a:rPr lang="en-GB" sz="1800" baseline="0" noProof="0" dirty="0"/>
                        <a:t> 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cities, </a:t>
                      </a:r>
                      <a:r>
                        <a:rPr lang="en-GB" sz="1800" b="0" noProof="0" dirty="0"/>
                        <a:t>tighter buildings, dryer and warmer indoor air </a:t>
                      </a:r>
                    </a:p>
                    <a:p>
                      <a:pPr algn="ctr"/>
                      <a:endParaRPr lang="en-GB" sz="1800" b="0" noProof="0" dirty="0"/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6491198"/>
                  </a:ext>
                </a:extLst>
              </a:tr>
              <a:tr h="1135607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/>
                        <a:t>infectious</a:t>
                      </a:r>
                      <a:r>
                        <a:rPr lang="en-GB" sz="1400" b="1" baseline="0" noProof="0" dirty="0"/>
                        <a:t> </a:t>
                      </a:r>
                      <a:r>
                        <a:rPr lang="en-GB" sz="1400" b="1" noProof="0" dirty="0"/>
                        <a:t>diseases: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parasites,</a:t>
                      </a:r>
                      <a:endParaRPr lang="en-GB" sz="1600" b="0" baseline="0" noProof="0" dirty="0"/>
                    </a:p>
                    <a:p>
                      <a:pPr algn="ctr"/>
                      <a:r>
                        <a:rPr lang="en-GB" sz="1600" b="0" baseline="0" noProof="0" dirty="0"/>
                        <a:t>zoonosis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noProof="0" dirty="0"/>
                        <a:t>1</a:t>
                      </a:r>
                      <a:r>
                        <a:rPr lang="en-GB" sz="1800" b="0" baseline="30000" noProof="0" dirty="0"/>
                        <a:t>st</a:t>
                      </a:r>
                      <a:r>
                        <a:rPr lang="en-GB" sz="1800" b="0" baseline="0" noProof="0" dirty="0"/>
                        <a:t> epidemics: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small pox, measles,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influenza, plague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1</a:t>
                      </a:r>
                      <a:r>
                        <a:rPr lang="en-GB" sz="1600" b="0" baseline="30000" noProof="0" dirty="0"/>
                        <a:t>st</a:t>
                      </a:r>
                      <a:r>
                        <a:rPr lang="en-GB" sz="1600" b="0" baseline="0" noProof="0" dirty="0"/>
                        <a:t> epidemics: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small pox, measles,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influenza, plague</a:t>
                      </a:r>
                      <a:endParaRPr lang="en-GB" sz="1600" b="0" noProof="0" dirty="0"/>
                    </a:p>
                    <a:p>
                      <a:pPr algn="ctr"/>
                      <a:endParaRPr lang="en-GB" sz="1600" b="0" noProof="0" dirty="0"/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1</a:t>
                      </a:r>
                      <a:r>
                        <a:rPr lang="en-GB" sz="1600" b="0" baseline="30000" noProof="0" dirty="0"/>
                        <a:t>st</a:t>
                      </a:r>
                      <a:r>
                        <a:rPr lang="en-GB" sz="1600" b="0" noProof="0" dirty="0"/>
                        <a:t> pandemic</a:t>
                      </a:r>
                      <a:r>
                        <a:rPr lang="en-GB" sz="1600" b="0" baseline="0" noProof="0" dirty="0"/>
                        <a:t> </a:t>
                      </a:r>
                      <a:endParaRPr lang="en-GB" sz="1600" b="0" noProof="0" dirty="0"/>
                    </a:p>
                    <a:p>
                      <a:pPr algn="ctr"/>
                      <a:r>
                        <a:rPr lang="en-GB" sz="1600" b="0" noProof="0" dirty="0"/>
                        <a:t>“Spanish flu”</a:t>
                      </a:r>
                    </a:p>
                    <a:p>
                      <a:pPr algn="ctr"/>
                      <a:r>
                        <a:rPr lang="en-GB" sz="1600" b="0" noProof="0" dirty="0"/>
                        <a:t>introduction</a:t>
                      </a:r>
                      <a:r>
                        <a:rPr lang="en-GB" sz="1600" b="0" baseline="0" noProof="0" dirty="0"/>
                        <a:t> of 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antibiotics &amp; vaccines</a:t>
                      </a:r>
                      <a:endParaRPr lang="en-GB" sz="1600" b="0" noProof="0" dirty="0"/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Increasing infections,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zoonotic </a:t>
                      </a:r>
                      <a:r>
                        <a:rPr lang="en-GB" sz="1600" b="0" kern="1200" baseline="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</a:t>
                      </a: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  <a:r>
                        <a:rPr lang="en-GB" sz="1600" b="0" baseline="0" noProof="0" dirty="0"/>
                        <a:t>ABX-resistant bacteria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3045802"/>
                  </a:ext>
                </a:extLst>
              </a:tr>
            </a:tbl>
          </a:graphicData>
        </a:graphic>
      </p:graphicFrame>
      <p:grpSp>
        <p:nvGrpSpPr>
          <p:cNvPr id="14" name="Grafik 4">
            <a:extLst>
              <a:ext uri="{FF2B5EF4-FFF2-40B4-BE49-F238E27FC236}">
                <a16:creationId xmlns:a16="http://schemas.microsoft.com/office/drawing/2014/main" xmlns="" id="{0EC5573E-0FF6-EE44-AF25-2D17DDD05F3C}"/>
              </a:ext>
            </a:extLst>
          </p:cNvPr>
          <p:cNvGrpSpPr/>
          <p:nvPr/>
        </p:nvGrpSpPr>
        <p:grpSpPr>
          <a:xfrm>
            <a:off x="1760459" y="4533549"/>
            <a:ext cx="2018074" cy="1949317"/>
            <a:chOff x="-826340" y="-699409"/>
            <a:chExt cx="5999673" cy="5070080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xmlns="" id="{45A02BC3-7D78-F348-B347-AD4302E637D6}"/>
                </a:ext>
              </a:extLst>
            </p:cNvPr>
            <p:cNvSpPr/>
            <p:nvPr/>
          </p:nvSpPr>
          <p:spPr>
            <a:xfrm>
              <a:off x="0" y="-1"/>
              <a:ext cx="5173333" cy="4370667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grpSp>
          <p:nvGrpSpPr>
            <p:cNvPr id="16" name="image20.jpeg">
              <a:extLst>
                <a:ext uri="{FF2B5EF4-FFF2-40B4-BE49-F238E27FC236}">
                  <a16:creationId xmlns:a16="http://schemas.microsoft.com/office/drawing/2014/main" xmlns="" id="{8D7A4572-EA51-0B4F-A43D-7FCB5DC59076}"/>
                </a:ext>
              </a:extLst>
            </p:cNvPr>
            <p:cNvGrpSpPr/>
            <p:nvPr/>
          </p:nvGrpSpPr>
          <p:grpSpPr>
            <a:xfrm>
              <a:off x="-826340" y="-699409"/>
              <a:ext cx="5990225" cy="5070080"/>
              <a:chOff x="-826339" y="-699407"/>
              <a:chExt cx="5990224" cy="5070078"/>
            </a:xfrm>
          </p:grpSpPr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2FFAD94E-9E8D-0F43-9F9F-130DF5A52B08}"/>
                  </a:ext>
                </a:extLst>
              </p:cNvPr>
              <p:cNvSpPr/>
              <p:nvPr/>
            </p:nvSpPr>
            <p:spPr>
              <a:xfrm>
                <a:off x="0" y="-1"/>
                <a:ext cx="5163885" cy="4370669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pic>
            <p:nvPicPr>
              <p:cNvPr id="18" name="image31.jpeg" descr="image31.jpeg">
                <a:extLst>
                  <a:ext uri="{FF2B5EF4-FFF2-40B4-BE49-F238E27FC236}">
                    <a16:creationId xmlns:a16="http://schemas.microsoft.com/office/drawing/2014/main" xmlns="" id="{382BFFA7-B6B0-6F42-9B45-EA507F22E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26339" y="-699407"/>
                <a:ext cx="5990223" cy="5070078"/>
              </a:xfrm>
              <a:prstGeom prst="ellipse">
                <a:avLst/>
              </a:prstGeom>
              <a:noFill/>
            </p:spPr>
          </p:pic>
        </p:grpSp>
      </p:grpSp>
      <p:pic>
        <p:nvPicPr>
          <p:cNvPr id="7" name="Picture 2" descr="Picture">
            <a:extLst>
              <a:ext uri="{FF2B5EF4-FFF2-40B4-BE49-F238E27FC236}">
                <a16:creationId xmlns:a16="http://schemas.microsoft.com/office/drawing/2014/main" xmlns="" id="{AE6AD02E-E67C-E04C-AA43-36E1335CE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5"/>
          <a:stretch/>
        </p:blipFill>
        <p:spPr bwMode="auto">
          <a:xfrm>
            <a:off x="3890498" y="4539807"/>
            <a:ext cx="1943056" cy="19430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3-us-west-2.amazonaws.com/oliosite-assets/uploads/imgs/industry.jpg">
            <a:extLst>
              <a:ext uri="{FF2B5EF4-FFF2-40B4-BE49-F238E27FC236}">
                <a16:creationId xmlns:a16="http://schemas.microsoft.com/office/drawing/2014/main" xmlns="" id="{33911D1D-6FF9-BF43-8AFC-75F83F37C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6825" y="4480037"/>
            <a:ext cx="2001756" cy="20017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11FC5095-4F66-E247-80A5-D60CB339F16D}"/>
              </a:ext>
            </a:extLst>
          </p:cNvPr>
          <p:cNvSpPr txBox="1">
            <a:spLocks/>
          </p:cNvSpPr>
          <p:nvPr/>
        </p:nvSpPr>
        <p:spPr>
          <a:xfrm>
            <a:off x="220549" y="279458"/>
            <a:ext cx="1215516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Our environment (90% indoors) has become very sophisticated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4422A0-07AB-454B-8001-38484A94DDD9}"/>
              </a:ext>
            </a:extLst>
          </p:cNvPr>
          <p:cNvGrpSpPr/>
          <p:nvPr/>
        </p:nvGrpSpPr>
        <p:grpSpPr>
          <a:xfrm>
            <a:off x="220549" y="3206663"/>
            <a:ext cx="11867067" cy="3371879"/>
            <a:chOff x="-249847" y="182716"/>
            <a:chExt cx="9144000" cy="34219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7EEEC71-45D7-954C-B000-363BD4D476E2}"/>
                </a:ext>
              </a:extLst>
            </p:cNvPr>
            <p:cNvSpPr/>
            <p:nvPr/>
          </p:nvSpPr>
          <p:spPr>
            <a:xfrm>
              <a:off x="-249847" y="182716"/>
              <a:ext cx="9144000" cy="34219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fik 4">
              <a:extLst>
                <a:ext uri="{FF2B5EF4-FFF2-40B4-BE49-F238E27FC236}">
                  <a16:creationId xmlns:a16="http://schemas.microsoft.com/office/drawing/2014/main" xmlns="" id="{F685571E-E1E7-D746-A507-C803666DB873}"/>
                </a:ext>
              </a:extLst>
            </p:cNvPr>
            <p:cNvGrpSpPr/>
            <p:nvPr/>
          </p:nvGrpSpPr>
          <p:grpSpPr>
            <a:xfrm>
              <a:off x="6683454" y="712358"/>
              <a:ext cx="2159713" cy="2724724"/>
              <a:chOff x="-625825" y="-492124"/>
              <a:chExt cx="5983228" cy="5822461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xmlns="" id="{7D044832-72AB-9649-B4EF-DDAE0326D98A}"/>
                  </a:ext>
                </a:extLst>
              </p:cNvPr>
              <p:cNvSpPr/>
              <p:nvPr/>
            </p:nvSpPr>
            <p:spPr>
              <a:xfrm>
                <a:off x="0" y="0"/>
                <a:ext cx="5357403" cy="4357854"/>
              </a:xfrm>
              <a:prstGeom prst="rect">
                <a:avLst/>
              </a:prstGeom>
              <a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grpSp>
            <p:nvGrpSpPr>
              <p:cNvPr id="27" name="image22.jpeg">
                <a:extLst>
                  <a:ext uri="{FF2B5EF4-FFF2-40B4-BE49-F238E27FC236}">
                    <a16:creationId xmlns:a16="http://schemas.microsoft.com/office/drawing/2014/main" xmlns="" id="{CBB8FBB5-75B7-3E47-8592-77ABAF21556C}"/>
                  </a:ext>
                </a:extLst>
              </p:cNvPr>
              <p:cNvGrpSpPr/>
              <p:nvPr/>
            </p:nvGrpSpPr>
            <p:grpSpPr>
              <a:xfrm>
                <a:off x="-625825" y="-492124"/>
                <a:ext cx="5962403" cy="5822461"/>
                <a:chOff x="-625824" y="-492123"/>
                <a:chExt cx="5962401" cy="5822459"/>
              </a:xfrm>
            </p:grpSpPr>
            <p:sp>
              <p:nvSpPr>
                <p:cNvPr id="28" name="Rectangle">
                  <a:extLst>
                    <a:ext uri="{FF2B5EF4-FFF2-40B4-BE49-F238E27FC236}">
                      <a16:creationId xmlns:a16="http://schemas.microsoft.com/office/drawing/2014/main" xmlns="" id="{9CE2B750-472D-DE46-A008-7C27EC2E468C}"/>
                    </a:ext>
                  </a:extLst>
                </p:cNvPr>
                <p:cNvSpPr/>
                <p:nvPr/>
              </p:nvSpPr>
              <p:spPr>
                <a:xfrm>
                  <a:off x="-1" y="-492118"/>
                  <a:ext cx="5336576" cy="4849975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marL="0" marR="0" lvl="0" indent="0" algn="l" defTabSz="6858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Gill Sans MT"/>
                      <a:ea typeface="Gill Sans MT"/>
                      <a:cs typeface="Gill Sans MT"/>
                      <a:sym typeface="Gill Sans MT"/>
                    </a:defRPr>
                  </a:pPr>
                  <a:endParaRPr kumimoji="0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sym typeface="Gill Sans MT"/>
                  </a:endParaRPr>
                </a:p>
              </p:txBody>
            </p:sp>
            <p:pic>
              <p:nvPicPr>
                <p:cNvPr id="29" name="image32.jpeg" descr="image32.jpeg">
                  <a:extLst>
                    <a:ext uri="{FF2B5EF4-FFF2-40B4-BE49-F238E27FC236}">
                      <a16:creationId xmlns:a16="http://schemas.microsoft.com/office/drawing/2014/main" xmlns="" id="{854FBDCB-8F81-AE43-B4F2-772D2F57C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25824" y="-492123"/>
                  <a:ext cx="5962401" cy="5822459"/>
                </a:xfrm>
                <a:prstGeom prst="ellipse">
                  <a:avLst/>
                </a:prstGeom>
              </p:spPr>
            </p:pic>
          </p:grpSp>
        </p:grpSp>
        <p:grpSp>
          <p:nvGrpSpPr>
            <p:cNvPr id="31" name="Grafik 4">
              <a:extLst>
                <a:ext uri="{FF2B5EF4-FFF2-40B4-BE49-F238E27FC236}">
                  <a16:creationId xmlns:a16="http://schemas.microsoft.com/office/drawing/2014/main" xmlns="" id="{7F771286-2F10-6B42-96B6-B0679AFF2BA9}"/>
                </a:ext>
              </a:extLst>
            </p:cNvPr>
            <p:cNvGrpSpPr/>
            <p:nvPr/>
          </p:nvGrpSpPr>
          <p:grpSpPr>
            <a:xfrm>
              <a:off x="-117941" y="772884"/>
              <a:ext cx="2314475" cy="2735063"/>
              <a:chOff x="-1246144" y="-699416"/>
              <a:chExt cx="6419477" cy="6274143"/>
            </a:xfrm>
          </p:grpSpPr>
          <p:sp>
            <p:nvSpPr>
              <p:cNvPr id="32" name="Rectangle">
                <a:extLst>
                  <a:ext uri="{FF2B5EF4-FFF2-40B4-BE49-F238E27FC236}">
                    <a16:creationId xmlns:a16="http://schemas.microsoft.com/office/drawing/2014/main" xmlns="" id="{421E06B9-AD9C-0E49-9D83-76C31BFB2AA3}"/>
                  </a:ext>
                </a:extLst>
              </p:cNvPr>
              <p:cNvSpPr/>
              <p:nvPr/>
            </p:nvSpPr>
            <p:spPr>
              <a:xfrm>
                <a:off x="0" y="-1"/>
                <a:ext cx="5173333" cy="4370667"/>
              </a:xfrm>
              <a:prstGeom prst="rect">
                <a:avLst/>
              </a:prstGeom>
              <a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grpSp>
            <p:nvGrpSpPr>
              <p:cNvPr id="33" name="image20.jpeg">
                <a:extLst>
                  <a:ext uri="{FF2B5EF4-FFF2-40B4-BE49-F238E27FC236}">
                    <a16:creationId xmlns:a16="http://schemas.microsoft.com/office/drawing/2014/main" xmlns="" id="{011936B1-E98E-FF4E-B761-E16403228376}"/>
                  </a:ext>
                </a:extLst>
              </p:cNvPr>
              <p:cNvGrpSpPr/>
              <p:nvPr/>
            </p:nvGrpSpPr>
            <p:grpSpPr>
              <a:xfrm>
                <a:off x="-1246144" y="-699416"/>
                <a:ext cx="6410029" cy="6274143"/>
                <a:chOff x="-1246143" y="-699414"/>
                <a:chExt cx="6410028" cy="6274141"/>
              </a:xfrm>
            </p:grpSpPr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xmlns="" id="{E6A6E755-2C77-C84E-940B-15BDF0A074C3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5163885" cy="4370669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marL="0" marR="0" lvl="0" indent="0" algn="l" defTabSz="6858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latin typeface="Gill Sans MT"/>
                      <a:ea typeface="Gill Sans MT"/>
                      <a:cs typeface="Gill Sans MT"/>
                      <a:sym typeface="Gill Sans MT"/>
                    </a:defRPr>
                  </a:pPr>
                  <a:endParaRPr kumimoji="0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sym typeface="Gill Sans MT"/>
                  </a:endParaRPr>
                </a:p>
              </p:txBody>
            </p:sp>
            <p:pic>
              <p:nvPicPr>
                <p:cNvPr id="35" name="image31.jpeg" descr="image31.jpeg">
                  <a:extLst>
                    <a:ext uri="{FF2B5EF4-FFF2-40B4-BE49-F238E27FC236}">
                      <a16:creationId xmlns:a16="http://schemas.microsoft.com/office/drawing/2014/main" xmlns="" id="{7D33767D-B047-DF4D-9343-F52D03C9D7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246143" y="-699414"/>
                  <a:ext cx="5990225" cy="6274141"/>
                </a:xfrm>
                <a:prstGeom prst="ellipse">
                  <a:avLst/>
                </a:prstGeom>
                <a:noFill/>
              </p:spPr>
            </p:pic>
          </p:grpSp>
        </p:grpSp>
        <p:pic>
          <p:nvPicPr>
            <p:cNvPr id="36" name="Picture 2" descr="Picture">
              <a:extLst>
                <a:ext uri="{FF2B5EF4-FFF2-40B4-BE49-F238E27FC236}">
                  <a16:creationId xmlns:a16="http://schemas.microsoft.com/office/drawing/2014/main" xmlns="" id="{90F6760B-9D80-C348-ADB6-F4C65D4C23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75"/>
            <a:stretch/>
          </p:blipFill>
          <p:spPr bwMode="auto">
            <a:xfrm>
              <a:off x="2105991" y="783223"/>
              <a:ext cx="2203081" cy="272472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s://s3-us-west-2.amazonaws.com/oliosite-assets/uploads/imgs/industry.jpg">
              <a:extLst>
                <a:ext uri="{FF2B5EF4-FFF2-40B4-BE49-F238E27FC236}">
                  <a16:creationId xmlns:a16="http://schemas.microsoft.com/office/drawing/2014/main" xmlns="" id="{B023CF90-8CA3-0444-9A24-49F6FFB658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55818" y="712358"/>
              <a:ext cx="2269637" cy="272472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rafik 48">
            <a:extLst>
              <a:ext uri="{FF2B5EF4-FFF2-40B4-BE49-F238E27FC236}">
                <a16:creationId xmlns:a16="http://schemas.microsoft.com/office/drawing/2014/main" xmlns="" id="{9DBDBA8E-C906-BB45-97B4-5727E8F3F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7481" y="6027064"/>
            <a:ext cx="515101" cy="8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6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fik 4">
            <a:extLst>
              <a:ext uri="{FF2B5EF4-FFF2-40B4-BE49-F238E27FC236}">
                <a16:creationId xmlns:a16="http://schemas.microsoft.com/office/drawing/2014/main" xmlns="" id="{C0603148-62C3-8F48-A477-22537E93FF1E}"/>
              </a:ext>
            </a:extLst>
          </p:cNvPr>
          <p:cNvGrpSpPr/>
          <p:nvPr/>
        </p:nvGrpSpPr>
        <p:grpSpPr>
          <a:xfrm>
            <a:off x="9522914" y="4443917"/>
            <a:ext cx="2346863" cy="2324451"/>
            <a:chOff x="-625825" y="-492124"/>
            <a:chExt cx="5983228" cy="4849982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xmlns="" id="{7257EC33-5B09-724C-9A60-8438362B9998}"/>
                </a:ext>
              </a:extLst>
            </p:cNvPr>
            <p:cNvSpPr/>
            <p:nvPr/>
          </p:nvSpPr>
          <p:spPr>
            <a:xfrm>
              <a:off x="0" y="0"/>
              <a:ext cx="5357403" cy="4357854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grpSp>
          <p:nvGrpSpPr>
            <p:cNvPr id="22" name="image22.jpeg">
              <a:extLst>
                <a:ext uri="{FF2B5EF4-FFF2-40B4-BE49-F238E27FC236}">
                  <a16:creationId xmlns:a16="http://schemas.microsoft.com/office/drawing/2014/main" xmlns="" id="{A9E8F1A8-6AB4-A847-B2A2-5B6C5498F167}"/>
                </a:ext>
              </a:extLst>
            </p:cNvPr>
            <p:cNvGrpSpPr/>
            <p:nvPr/>
          </p:nvGrpSpPr>
          <p:grpSpPr>
            <a:xfrm>
              <a:off x="-625825" y="-492124"/>
              <a:ext cx="5962403" cy="4849982"/>
              <a:chOff x="-625824" y="-492123"/>
              <a:chExt cx="5962401" cy="4849980"/>
            </a:xfrm>
          </p:grpSpPr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05BB887A-7803-6B4F-9C32-366F806D7DA6}"/>
                  </a:ext>
                </a:extLst>
              </p:cNvPr>
              <p:cNvSpPr/>
              <p:nvPr/>
            </p:nvSpPr>
            <p:spPr>
              <a:xfrm>
                <a:off x="-1" y="-492118"/>
                <a:ext cx="5336576" cy="484997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pic>
            <p:nvPicPr>
              <p:cNvPr id="24" name="image32.jpeg" descr="image32.jpeg">
                <a:extLst>
                  <a:ext uri="{FF2B5EF4-FFF2-40B4-BE49-F238E27FC236}">
                    <a16:creationId xmlns:a16="http://schemas.microsoft.com/office/drawing/2014/main" xmlns="" id="{0EAC156E-4C8D-CE41-81AC-CBD9665BD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25824" y="-492123"/>
                <a:ext cx="5962401" cy="4849975"/>
              </a:xfrm>
              <a:prstGeom prst="ellipse">
                <a:avLst/>
              </a:prstGeom>
            </p:spPr>
          </p:pic>
        </p:grpSp>
      </p:grp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220550" y="1251857"/>
          <a:ext cx="11867066" cy="3068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33">
                  <a:extLst>
                    <a:ext uri="{9D8B030D-6E8A-4147-A177-3AD203B41FA5}">
                      <a16:colId xmlns:a16="http://schemas.microsoft.com/office/drawing/2014/main" xmlns="" val="3805668772"/>
                    </a:ext>
                  </a:extLst>
                </a:gridCol>
                <a:gridCol w="2116601">
                  <a:extLst>
                    <a:ext uri="{9D8B030D-6E8A-4147-A177-3AD203B41FA5}">
                      <a16:colId xmlns:a16="http://schemas.microsoft.com/office/drawing/2014/main" xmlns="" val="2056241156"/>
                    </a:ext>
                  </a:extLst>
                </a:gridCol>
                <a:gridCol w="210974">
                  <a:extLst>
                    <a:ext uri="{9D8B030D-6E8A-4147-A177-3AD203B41FA5}">
                      <a16:colId xmlns:a16="http://schemas.microsoft.com/office/drawing/2014/main" xmlns="" val="3913126086"/>
                    </a:ext>
                  </a:extLst>
                </a:gridCol>
                <a:gridCol w="2568423">
                  <a:extLst>
                    <a:ext uri="{9D8B030D-6E8A-4147-A177-3AD203B41FA5}">
                      <a16:colId xmlns:a16="http://schemas.microsoft.com/office/drawing/2014/main" xmlns="" val="4178158554"/>
                    </a:ext>
                  </a:extLst>
                </a:gridCol>
                <a:gridCol w="2912434">
                  <a:extLst>
                    <a:ext uri="{9D8B030D-6E8A-4147-A177-3AD203B41FA5}">
                      <a16:colId xmlns:a16="http://schemas.microsoft.com/office/drawing/2014/main" xmlns="" val="109010693"/>
                    </a:ext>
                  </a:extLst>
                </a:gridCol>
                <a:gridCol w="2915701">
                  <a:extLst>
                    <a:ext uri="{9D8B030D-6E8A-4147-A177-3AD203B41FA5}">
                      <a16:colId xmlns:a16="http://schemas.microsoft.com/office/drawing/2014/main" xmlns="" val="580290274"/>
                    </a:ext>
                  </a:extLst>
                </a:gridCol>
              </a:tblGrid>
              <a:tr h="492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timeline: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/>
                        <a:t>            10,000 BC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 BC - 500 AC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1900</a:t>
                      </a:r>
                      <a:r>
                        <a:rPr lang="en-GB" sz="1800" b="1" baseline="0" noProof="0" dirty="0"/>
                        <a:t> AC</a:t>
                      </a:r>
                      <a:endParaRPr lang="en-GB" sz="1800" b="1" noProof="0" dirty="0"/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2020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100663"/>
                  </a:ext>
                </a:extLst>
              </a:tr>
              <a:tr h="1426908"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housing: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/>
                        <a:t>primitive housing,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/>
                        <a:t>no</a:t>
                      </a:r>
                      <a:r>
                        <a:rPr lang="en-GB" sz="1800" baseline="0" noProof="0" dirty="0"/>
                        <a:t> sanitation systems</a:t>
                      </a:r>
                      <a:endParaRPr lang="en-GB" sz="1800" noProof="0" dirty="0"/>
                    </a:p>
                    <a:p>
                      <a:pPr algn="ctr"/>
                      <a:endParaRPr lang="en-GB" sz="1800" noProof="0" dirty="0"/>
                    </a:p>
                  </a:txBody>
                  <a:tcPr marL="68580" marR="68580" marT="34290" marB="34290" anchor="ctr">
                    <a:lnT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noProof="0" dirty="0"/>
                        <a:t>simple sanitation,</a:t>
                      </a:r>
                    </a:p>
                    <a:p>
                      <a:pPr algn="ctr"/>
                      <a:r>
                        <a:rPr lang="en-GB" sz="1800" baseline="0" noProof="0" dirty="0"/>
                        <a:t> in rural villages</a:t>
                      </a:r>
                      <a:endParaRPr lang="en-GB" sz="1800" noProof="0" dirty="0"/>
                    </a:p>
                  </a:txBody>
                  <a:tcPr marL="68580" marR="68580" marT="34290" marB="34290" anchor="ctr">
                    <a:lnT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industrial revolution:</a:t>
                      </a:r>
                    </a:p>
                    <a:p>
                      <a:pPr algn="ctr"/>
                      <a:r>
                        <a:rPr lang="en-GB" sz="1800" b="0" noProof="0" dirty="0"/>
                        <a:t>central sewage &amp; water systems,</a:t>
                      </a:r>
                    </a:p>
                    <a:p>
                      <a:pPr algn="ctr"/>
                      <a:r>
                        <a:rPr lang="en-GB" sz="1800" b="0" noProof="0" dirty="0"/>
                        <a:t>heating, electricity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/>
                        <a:t>post-industrial</a:t>
                      </a:r>
                      <a:r>
                        <a:rPr lang="en-GB" sz="1800" baseline="0" noProof="0" dirty="0"/>
                        <a:t> 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cities, </a:t>
                      </a:r>
                      <a:r>
                        <a:rPr lang="en-GB" sz="1800" b="0" noProof="0" dirty="0"/>
                        <a:t>tighter buildings, dryer and warmer indoor air </a:t>
                      </a:r>
                    </a:p>
                    <a:p>
                      <a:pPr algn="ctr"/>
                      <a:endParaRPr lang="en-GB" sz="1800" b="0" noProof="0" dirty="0"/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6491198"/>
                  </a:ext>
                </a:extLst>
              </a:tr>
              <a:tr h="1135607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/>
                        <a:t>infectious</a:t>
                      </a:r>
                      <a:r>
                        <a:rPr lang="en-GB" sz="1400" b="1" baseline="0" noProof="0" dirty="0"/>
                        <a:t> </a:t>
                      </a:r>
                      <a:r>
                        <a:rPr lang="en-GB" sz="1400" b="1" noProof="0" dirty="0"/>
                        <a:t>diseases: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parasites,</a:t>
                      </a:r>
                      <a:endParaRPr lang="en-GB" sz="1600" b="0" baseline="0" noProof="0" dirty="0"/>
                    </a:p>
                    <a:p>
                      <a:pPr algn="ctr"/>
                      <a:r>
                        <a:rPr lang="en-GB" sz="1600" b="0" baseline="0" noProof="0" dirty="0"/>
                        <a:t>zoonosis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noProof="0" dirty="0"/>
                        <a:t>1</a:t>
                      </a:r>
                      <a:r>
                        <a:rPr lang="en-GB" sz="1800" b="0" baseline="30000" noProof="0" dirty="0"/>
                        <a:t>st</a:t>
                      </a:r>
                      <a:r>
                        <a:rPr lang="en-GB" sz="1800" b="0" baseline="0" noProof="0" dirty="0"/>
                        <a:t> epidemics: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small pox, measles,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influenza, plague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1</a:t>
                      </a:r>
                      <a:r>
                        <a:rPr lang="en-GB" sz="1600" b="0" baseline="30000" noProof="0" dirty="0"/>
                        <a:t>st</a:t>
                      </a:r>
                      <a:r>
                        <a:rPr lang="en-GB" sz="1600" b="0" baseline="0" noProof="0" dirty="0"/>
                        <a:t> epidemics: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small pox, measles,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influenza, plague</a:t>
                      </a:r>
                      <a:endParaRPr lang="en-GB" sz="1600" b="0" noProof="0" dirty="0"/>
                    </a:p>
                    <a:p>
                      <a:pPr algn="ctr"/>
                      <a:endParaRPr lang="en-GB" sz="1600" b="0" noProof="0" dirty="0"/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1</a:t>
                      </a:r>
                      <a:r>
                        <a:rPr lang="en-GB" sz="1600" b="0" baseline="30000" noProof="0" dirty="0"/>
                        <a:t>st</a:t>
                      </a:r>
                      <a:r>
                        <a:rPr lang="en-GB" sz="1600" b="0" noProof="0" dirty="0"/>
                        <a:t> pandemic</a:t>
                      </a:r>
                      <a:r>
                        <a:rPr lang="en-GB" sz="1600" b="0" baseline="0" noProof="0" dirty="0"/>
                        <a:t> </a:t>
                      </a:r>
                      <a:endParaRPr lang="en-GB" sz="1600" b="0" noProof="0" dirty="0"/>
                    </a:p>
                    <a:p>
                      <a:pPr algn="ctr"/>
                      <a:r>
                        <a:rPr lang="en-GB" sz="1600" b="0" noProof="0" dirty="0"/>
                        <a:t>“Spanish flu”</a:t>
                      </a:r>
                    </a:p>
                    <a:p>
                      <a:pPr algn="ctr"/>
                      <a:r>
                        <a:rPr lang="en-GB" sz="1600" b="0" noProof="0" dirty="0"/>
                        <a:t>introduction</a:t>
                      </a:r>
                      <a:r>
                        <a:rPr lang="en-GB" sz="1600" b="0" baseline="0" noProof="0" dirty="0"/>
                        <a:t> of 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antibiotics &amp; vaccines</a:t>
                      </a:r>
                      <a:endParaRPr lang="en-GB" sz="1600" b="0" noProof="0" dirty="0"/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Increasing infections,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zoonotic </a:t>
                      </a:r>
                      <a:r>
                        <a:rPr lang="en-GB" sz="1600" b="0" kern="1200" baseline="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</a:t>
                      </a: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  <a:r>
                        <a:rPr lang="en-GB" sz="1600" b="0" baseline="0" noProof="0" dirty="0"/>
                        <a:t>ABX-resistant bacteria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3045802"/>
                  </a:ext>
                </a:extLst>
              </a:tr>
            </a:tbl>
          </a:graphicData>
        </a:graphic>
      </p:graphicFrame>
      <p:grpSp>
        <p:nvGrpSpPr>
          <p:cNvPr id="14" name="Grafik 4">
            <a:extLst>
              <a:ext uri="{FF2B5EF4-FFF2-40B4-BE49-F238E27FC236}">
                <a16:creationId xmlns:a16="http://schemas.microsoft.com/office/drawing/2014/main" xmlns="" id="{0EC5573E-0FF6-EE44-AF25-2D17DDD05F3C}"/>
              </a:ext>
            </a:extLst>
          </p:cNvPr>
          <p:cNvGrpSpPr/>
          <p:nvPr/>
        </p:nvGrpSpPr>
        <p:grpSpPr>
          <a:xfrm>
            <a:off x="1495654" y="4429845"/>
            <a:ext cx="2350566" cy="2324451"/>
            <a:chOff x="-826340" y="-699409"/>
            <a:chExt cx="5999673" cy="5070080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xmlns="" id="{45A02BC3-7D78-F348-B347-AD4302E637D6}"/>
                </a:ext>
              </a:extLst>
            </p:cNvPr>
            <p:cNvSpPr/>
            <p:nvPr/>
          </p:nvSpPr>
          <p:spPr>
            <a:xfrm>
              <a:off x="0" y="-1"/>
              <a:ext cx="5173333" cy="4370667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grpSp>
          <p:nvGrpSpPr>
            <p:cNvPr id="16" name="image20.jpeg">
              <a:extLst>
                <a:ext uri="{FF2B5EF4-FFF2-40B4-BE49-F238E27FC236}">
                  <a16:creationId xmlns:a16="http://schemas.microsoft.com/office/drawing/2014/main" xmlns="" id="{8D7A4572-EA51-0B4F-A43D-7FCB5DC59076}"/>
                </a:ext>
              </a:extLst>
            </p:cNvPr>
            <p:cNvGrpSpPr/>
            <p:nvPr/>
          </p:nvGrpSpPr>
          <p:grpSpPr>
            <a:xfrm>
              <a:off x="-826340" y="-699409"/>
              <a:ext cx="5990225" cy="5070080"/>
              <a:chOff x="-826339" y="-699407"/>
              <a:chExt cx="5990224" cy="5070078"/>
            </a:xfrm>
          </p:grpSpPr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2FFAD94E-9E8D-0F43-9F9F-130DF5A52B08}"/>
                  </a:ext>
                </a:extLst>
              </p:cNvPr>
              <p:cNvSpPr/>
              <p:nvPr/>
            </p:nvSpPr>
            <p:spPr>
              <a:xfrm>
                <a:off x="0" y="-1"/>
                <a:ext cx="5163885" cy="4370669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pic>
            <p:nvPicPr>
              <p:cNvPr id="18" name="image31.jpeg" descr="image31.jpeg">
                <a:extLst>
                  <a:ext uri="{FF2B5EF4-FFF2-40B4-BE49-F238E27FC236}">
                    <a16:creationId xmlns:a16="http://schemas.microsoft.com/office/drawing/2014/main" xmlns="" id="{382BFFA7-B6B0-6F42-9B45-EA507F22E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26339" y="-699407"/>
                <a:ext cx="5990223" cy="5070078"/>
              </a:xfrm>
              <a:prstGeom prst="ellipse">
                <a:avLst/>
              </a:prstGeom>
              <a:noFill/>
            </p:spPr>
          </p:pic>
        </p:grpSp>
      </p:grpSp>
      <p:pic>
        <p:nvPicPr>
          <p:cNvPr id="7" name="Picture 2" descr="Picture">
            <a:extLst>
              <a:ext uri="{FF2B5EF4-FFF2-40B4-BE49-F238E27FC236}">
                <a16:creationId xmlns:a16="http://schemas.microsoft.com/office/drawing/2014/main" xmlns="" id="{AE6AD02E-E67C-E04C-AA43-36E1335CE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5"/>
          <a:stretch/>
        </p:blipFill>
        <p:spPr bwMode="auto">
          <a:xfrm>
            <a:off x="4087991" y="4429845"/>
            <a:ext cx="2276764" cy="22767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3-us-west-2.amazonaws.com/oliosite-assets/uploads/imgs/industry.jpg">
            <a:extLst>
              <a:ext uri="{FF2B5EF4-FFF2-40B4-BE49-F238E27FC236}">
                <a16:creationId xmlns:a16="http://schemas.microsoft.com/office/drawing/2014/main" xmlns="" id="{33911D1D-6FF9-BF43-8AFC-75F83F37C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6526" y="4407431"/>
            <a:ext cx="2346863" cy="23468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11FC5095-4F66-E247-80A5-D60CB339F16D}"/>
              </a:ext>
            </a:extLst>
          </p:cNvPr>
          <p:cNvSpPr txBox="1">
            <a:spLocks/>
          </p:cNvSpPr>
          <p:nvPr/>
        </p:nvSpPr>
        <p:spPr>
          <a:xfrm>
            <a:off x="287172" y="276677"/>
            <a:ext cx="1215516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However, many diseases have increased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15FF8AF-A1A1-C447-8A1A-FCC5D7E8A01B}"/>
              </a:ext>
            </a:extLst>
          </p:cNvPr>
          <p:cNvGrpSpPr/>
          <p:nvPr/>
        </p:nvGrpSpPr>
        <p:grpSpPr>
          <a:xfrm>
            <a:off x="381647" y="3855904"/>
            <a:ext cx="11539386" cy="2794449"/>
            <a:chOff x="381647" y="3294044"/>
            <a:chExt cx="11539386" cy="3345449"/>
          </a:xfrm>
        </p:grpSpPr>
        <p:sp>
          <p:nvSpPr>
            <p:cNvPr id="30" name="Freihandform 5">
              <a:extLst>
                <a:ext uri="{FF2B5EF4-FFF2-40B4-BE49-F238E27FC236}">
                  <a16:creationId xmlns:a16="http://schemas.microsoft.com/office/drawing/2014/main" xmlns="" id="{F8E24339-D7BB-9F48-961B-D2439BAA12AB}"/>
                </a:ext>
              </a:extLst>
            </p:cNvPr>
            <p:cNvSpPr/>
            <p:nvPr/>
          </p:nvSpPr>
          <p:spPr>
            <a:xfrm>
              <a:off x="381647" y="3294044"/>
              <a:ext cx="11539386" cy="3149784"/>
            </a:xfrm>
            <a:custGeom>
              <a:avLst/>
              <a:gdLst>
                <a:gd name="connsiteX0" fmla="*/ 0 w 10639425"/>
                <a:gd name="connsiteY0" fmla="*/ 2114550 h 2114879"/>
                <a:gd name="connsiteX1" fmla="*/ 7791450 w 10639425"/>
                <a:gd name="connsiteY1" fmla="*/ 1971675 h 2114879"/>
                <a:gd name="connsiteX2" fmla="*/ 10058400 w 10639425"/>
                <a:gd name="connsiteY2" fmla="*/ 1238250 h 2114879"/>
                <a:gd name="connsiteX3" fmla="*/ 10639425 w 10639425"/>
                <a:gd name="connsiteY3" fmla="*/ 0 h 2114879"/>
                <a:gd name="connsiteX0" fmla="*/ 0 w 10639425"/>
                <a:gd name="connsiteY0" fmla="*/ 2114550 h 2114559"/>
                <a:gd name="connsiteX1" fmla="*/ 7768014 w 10639425"/>
                <a:gd name="connsiteY1" fmla="*/ 1761872 h 2114559"/>
                <a:gd name="connsiteX2" fmla="*/ 10058400 w 10639425"/>
                <a:gd name="connsiteY2" fmla="*/ 1238250 h 2114559"/>
                <a:gd name="connsiteX3" fmla="*/ 10639425 w 10639425"/>
                <a:gd name="connsiteY3" fmla="*/ 0 h 2114559"/>
                <a:gd name="connsiteX0" fmla="*/ 0 w 10639425"/>
                <a:gd name="connsiteY0" fmla="*/ 2114550 h 2114559"/>
                <a:gd name="connsiteX1" fmla="*/ 7768014 w 10639425"/>
                <a:gd name="connsiteY1" fmla="*/ 1761872 h 2114559"/>
                <a:gd name="connsiteX2" fmla="*/ 9999808 w 10639425"/>
                <a:gd name="connsiteY2" fmla="*/ 1115865 h 2114559"/>
                <a:gd name="connsiteX3" fmla="*/ 10639425 w 10639425"/>
                <a:gd name="connsiteY3" fmla="*/ 0 h 2114559"/>
                <a:gd name="connsiteX0" fmla="*/ 0 w 10639425"/>
                <a:gd name="connsiteY0" fmla="*/ 2114550 h 2114558"/>
                <a:gd name="connsiteX1" fmla="*/ 6373526 w 10639425"/>
                <a:gd name="connsiteY1" fmla="*/ 1726905 h 2114558"/>
                <a:gd name="connsiteX2" fmla="*/ 9999808 w 10639425"/>
                <a:gd name="connsiteY2" fmla="*/ 1115865 h 2114558"/>
                <a:gd name="connsiteX3" fmla="*/ 10639425 w 10639425"/>
                <a:gd name="connsiteY3" fmla="*/ 0 h 2114558"/>
                <a:gd name="connsiteX0" fmla="*/ 0 w 10639425"/>
                <a:gd name="connsiteY0" fmla="*/ 2114550 h 2114558"/>
                <a:gd name="connsiteX1" fmla="*/ 6373526 w 10639425"/>
                <a:gd name="connsiteY1" fmla="*/ 1726905 h 2114558"/>
                <a:gd name="connsiteX2" fmla="*/ 9941216 w 10639425"/>
                <a:gd name="connsiteY2" fmla="*/ 1045931 h 2114558"/>
                <a:gd name="connsiteX3" fmla="*/ 10639425 w 10639425"/>
                <a:gd name="connsiteY3" fmla="*/ 0 h 2114558"/>
                <a:gd name="connsiteX0" fmla="*/ 0 w 10615988"/>
                <a:gd name="connsiteY0" fmla="*/ 2324354 h 2324362"/>
                <a:gd name="connsiteX1" fmla="*/ 6373526 w 10615988"/>
                <a:gd name="connsiteY1" fmla="*/ 1936709 h 2324362"/>
                <a:gd name="connsiteX2" fmla="*/ 9941216 w 10615988"/>
                <a:gd name="connsiteY2" fmla="*/ 1255735 h 2324362"/>
                <a:gd name="connsiteX3" fmla="*/ 10615988 w 10615988"/>
                <a:gd name="connsiteY3" fmla="*/ 0 h 2324362"/>
                <a:gd name="connsiteX0" fmla="*/ 0 w 10615988"/>
                <a:gd name="connsiteY0" fmla="*/ 2324354 h 2324362"/>
                <a:gd name="connsiteX1" fmla="*/ 6373526 w 10615988"/>
                <a:gd name="connsiteY1" fmla="*/ 1936709 h 2324362"/>
                <a:gd name="connsiteX2" fmla="*/ 9191239 w 10615988"/>
                <a:gd name="connsiteY2" fmla="*/ 1308186 h 2324362"/>
                <a:gd name="connsiteX3" fmla="*/ 10615988 w 10615988"/>
                <a:gd name="connsiteY3" fmla="*/ 0 h 2324362"/>
                <a:gd name="connsiteX0" fmla="*/ 0 w 10592551"/>
                <a:gd name="connsiteY0" fmla="*/ 2866346 h 2866354"/>
                <a:gd name="connsiteX1" fmla="*/ 6373526 w 10592551"/>
                <a:gd name="connsiteY1" fmla="*/ 2478701 h 2866354"/>
                <a:gd name="connsiteX2" fmla="*/ 9191239 w 10592551"/>
                <a:gd name="connsiteY2" fmla="*/ 1850178 h 2866354"/>
                <a:gd name="connsiteX3" fmla="*/ 10592551 w 10592551"/>
                <a:gd name="connsiteY3" fmla="*/ 0 h 2866354"/>
                <a:gd name="connsiteX0" fmla="*/ 0 w 10592551"/>
                <a:gd name="connsiteY0" fmla="*/ 2866346 h 2866387"/>
                <a:gd name="connsiteX1" fmla="*/ 6467273 w 10592551"/>
                <a:gd name="connsiteY1" fmla="*/ 2653538 h 2866387"/>
                <a:gd name="connsiteX2" fmla="*/ 9191239 w 10592551"/>
                <a:gd name="connsiteY2" fmla="*/ 1850178 h 2866387"/>
                <a:gd name="connsiteX3" fmla="*/ 10592551 w 10592551"/>
                <a:gd name="connsiteY3" fmla="*/ 0 h 2866387"/>
                <a:gd name="connsiteX0" fmla="*/ 0 w 10592551"/>
                <a:gd name="connsiteY0" fmla="*/ 3775495 h 3775535"/>
                <a:gd name="connsiteX1" fmla="*/ 6467273 w 10592551"/>
                <a:gd name="connsiteY1" fmla="*/ 3562687 h 3775535"/>
                <a:gd name="connsiteX2" fmla="*/ 9191239 w 10592551"/>
                <a:gd name="connsiteY2" fmla="*/ 2759327 h 3775535"/>
                <a:gd name="connsiteX3" fmla="*/ 10592551 w 10592551"/>
                <a:gd name="connsiteY3" fmla="*/ 0 h 3775535"/>
                <a:gd name="connsiteX0" fmla="*/ 0 w 10592551"/>
                <a:gd name="connsiteY0" fmla="*/ 3775495 h 3775519"/>
                <a:gd name="connsiteX1" fmla="*/ 6467273 w 10592551"/>
                <a:gd name="connsiteY1" fmla="*/ 3562687 h 3775519"/>
                <a:gd name="connsiteX2" fmla="*/ 9249831 w 10592551"/>
                <a:gd name="connsiteY2" fmla="*/ 2916679 h 3775519"/>
                <a:gd name="connsiteX3" fmla="*/ 10592551 w 10592551"/>
                <a:gd name="connsiteY3" fmla="*/ 0 h 3775519"/>
                <a:gd name="connsiteX0" fmla="*/ 0 w 10592551"/>
                <a:gd name="connsiteY0" fmla="*/ 3775495 h 3775529"/>
                <a:gd name="connsiteX1" fmla="*/ 6467273 w 10592551"/>
                <a:gd name="connsiteY1" fmla="*/ 3562687 h 3775529"/>
                <a:gd name="connsiteX2" fmla="*/ 9135996 w 10592551"/>
                <a:gd name="connsiteY2" fmla="*/ 2806373 h 3775529"/>
                <a:gd name="connsiteX3" fmla="*/ 10592551 w 10592551"/>
                <a:gd name="connsiteY3" fmla="*/ 0 h 3775529"/>
                <a:gd name="connsiteX0" fmla="*/ 0 w 10592551"/>
                <a:gd name="connsiteY0" fmla="*/ 3775495 h 3775580"/>
                <a:gd name="connsiteX1" fmla="*/ 6467273 w 10592551"/>
                <a:gd name="connsiteY1" fmla="*/ 3562687 h 3775580"/>
                <a:gd name="connsiteX2" fmla="*/ 8971567 w 10592551"/>
                <a:gd name="connsiteY2" fmla="*/ 2601517 h 3775580"/>
                <a:gd name="connsiteX3" fmla="*/ 10592551 w 10592551"/>
                <a:gd name="connsiteY3" fmla="*/ 0 h 3775580"/>
                <a:gd name="connsiteX0" fmla="*/ 0 w 10592551"/>
                <a:gd name="connsiteY0" fmla="*/ 3775495 h 3806286"/>
                <a:gd name="connsiteX1" fmla="*/ 6530516 w 10592551"/>
                <a:gd name="connsiteY1" fmla="*/ 3688752 h 3806286"/>
                <a:gd name="connsiteX2" fmla="*/ 8971567 w 10592551"/>
                <a:gd name="connsiteY2" fmla="*/ 2601517 h 3806286"/>
                <a:gd name="connsiteX3" fmla="*/ 10592551 w 10592551"/>
                <a:gd name="connsiteY3" fmla="*/ 0 h 3806286"/>
                <a:gd name="connsiteX0" fmla="*/ 0 w 10592551"/>
                <a:gd name="connsiteY0" fmla="*/ 3775495 h 3810446"/>
                <a:gd name="connsiteX1" fmla="*/ 6530516 w 10592551"/>
                <a:gd name="connsiteY1" fmla="*/ 3688752 h 3810446"/>
                <a:gd name="connsiteX2" fmla="*/ 8908325 w 10592551"/>
                <a:gd name="connsiteY2" fmla="*/ 2538486 h 3810446"/>
                <a:gd name="connsiteX3" fmla="*/ 10592551 w 10592551"/>
                <a:gd name="connsiteY3" fmla="*/ 0 h 3810446"/>
                <a:gd name="connsiteX0" fmla="*/ 0 w 10251044"/>
                <a:gd name="connsiteY0" fmla="*/ 3948834 h 3983787"/>
                <a:gd name="connsiteX1" fmla="*/ 6530516 w 10251044"/>
                <a:gd name="connsiteY1" fmla="*/ 3862091 h 3983787"/>
                <a:gd name="connsiteX2" fmla="*/ 8908325 w 10251044"/>
                <a:gd name="connsiteY2" fmla="*/ 2711825 h 3983787"/>
                <a:gd name="connsiteX3" fmla="*/ 10251044 w 10251044"/>
                <a:gd name="connsiteY3" fmla="*/ 0 h 398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51044" h="3983787">
                  <a:moveTo>
                    <a:pt x="0" y="3948834"/>
                  </a:moveTo>
                  <a:cubicBezTo>
                    <a:pt x="3057525" y="3950421"/>
                    <a:pt x="5045795" y="4068259"/>
                    <a:pt x="6530516" y="3862091"/>
                  </a:cubicBezTo>
                  <a:cubicBezTo>
                    <a:pt x="8015237" y="3655923"/>
                    <a:pt x="8433663" y="3040437"/>
                    <a:pt x="8908325" y="2711825"/>
                  </a:cubicBezTo>
                  <a:cubicBezTo>
                    <a:pt x="9382987" y="2383213"/>
                    <a:pt x="10197862" y="454819"/>
                    <a:pt x="10251044" y="0"/>
                  </a:cubicBezTo>
                </a:path>
              </a:pathLst>
            </a:custGeom>
            <a:noFill/>
            <a:ln w="473075" cmpd="sng">
              <a:solidFill>
                <a:srgbClr val="FF0000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Helvetica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7C47F32-9EBA-664B-802A-8BB8531B7CA8}"/>
                </a:ext>
              </a:extLst>
            </p:cNvPr>
            <p:cNvSpPr txBox="1"/>
            <p:nvPr/>
          </p:nvSpPr>
          <p:spPr>
            <a:xfrm>
              <a:off x="3410642" y="6116273"/>
              <a:ext cx="4074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Infectious diseases</a:t>
              </a:r>
            </a:p>
          </p:txBody>
        </p:sp>
      </p:grpSp>
      <p:pic>
        <p:nvPicPr>
          <p:cNvPr id="21" name="Grafik 48">
            <a:extLst>
              <a:ext uri="{FF2B5EF4-FFF2-40B4-BE49-F238E27FC236}">
                <a16:creationId xmlns:a16="http://schemas.microsoft.com/office/drawing/2014/main" xmlns="" id="{67AD9CC9-F0AF-8A47-8CF0-3FDF66EF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7481" y="6027064"/>
            <a:ext cx="515101" cy="8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4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C990F85-622F-FF4C-BBB7-7067D915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-82369"/>
            <a:ext cx="11635015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This is not the first, and will not be the last pandemic</a:t>
            </a:r>
          </a:p>
        </p:txBody>
      </p:sp>
      <p:pic>
        <p:nvPicPr>
          <p:cNvPr id="11" name="Picture 10" descr="A picture containing indoor, cup, front, window&#10;&#10;Description automatically generated">
            <a:extLst>
              <a:ext uri="{FF2B5EF4-FFF2-40B4-BE49-F238E27FC236}">
                <a16:creationId xmlns:a16="http://schemas.microsoft.com/office/drawing/2014/main" xmlns="" id="{14CE620F-2276-5A43-822F-6CA05C57B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0" b="-1"/>
          <a:stretch/>
        </p:blipFill>
        <p:spPr>
          <a:xfrm>
            <a:off x="8410983" y="1389310"/>
            <a:ext cx="3713893" cy="3893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9E1110-1D96-6144-995B-8246DAB6B04A}"/>
              </a:ext>
            </a:extLst>
          </p:cNvPr>
          <p:cNvSpPr txBox="1"/>
          <p:nvPr/>
        </p:nvSpPr>
        <p:spPr>
          <a:xfrm>
            <a:off x="787801" y="5555011"/>
            <a:ext cx="2218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Bubonic plague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18DE14-7276-D94C-BA2D-5235A1EF7BA9}"/>
              </a:ext>
            </a:extLst>
          </p:cNvPr>
          <p:cNvSpPr txBox="1"/>
          <p:nvPr/>
        </p:nvSpPr>
        <p:spPr>
          <a:xfrm>
            <a:off x="4980866" y="5570613"/>
            <a:ext cx="2420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Spanish Influenza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86F819-EBA0-B943-BF37-D1B31A8A08D1}"/>
              </a:ext>
            </a:extLst>
          </p:cNvPr>
          <p:cNvSpPr txBox="1"/>
          <p:nvPr/>
        </p:nvSpPr>
        <p:spPr>
          <a:xfrm>
            <a:off x="9561389" y="5555010"/>
            <a:ext cx="1413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pic>
        <p:nvPicPr>
          <p:cNvPr id="16" name="Picture 15" descr="A picture containing text, book, photo, posing&#10;&#10;Description automatically generated">
            <a:extLst>
              <a:ext uri="{FF2B5EF4-FFF2-40B4-BE49-F238E27FC236}">
                <a16:creationId xmlns:a16="http://schemas.microsoft.com/office/drawing/2014/main" xmlns="" id="{16009B77-2F9F-EA4A-8131-E667BFE77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" b="15362"/>
          <a:stretch/>
        </p:blipFill>
        <p:spPr>
          <a:xfrm>
            <a:off x="338876" y="1362806"/>
            <a:ext cx="3334624" cy="3938061"/>
          </a:xfrm>
          <a:prstGeom prst="rect">
            <a:avLst/>
          </a:prstGeom>
        </p:spPr>
      </p:pic>
      <p:pic>
        <p:nvPicPr>
          <p:cNvPr id="18" name="Picture 17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09BAC8D1-F8A4-B544-BB61-8C2961FC4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5" b="8014"/>
          <a:stretch/>
        </p:blipFill>
        <p:spPr>
          <a:xfrm>
            <a:off x="3895382" y="1407555"/>
            <a:ext cx="4320102" cy="38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C990F85-622F-FF4C-BBB7-7067D915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-82369"/>
            <a:ext cx="11635015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The COVID-19 virus mutated, allowing attachment to our deep lung tissues, and we have no immunological defenses from prior exposure </a:t>
            </a:r>
          </a:p>
        </p:txBody>
      </p:sp>
      <p:pic>
        <p:nvPicPr>
          <p:cNvPr id="7" name="Picture 6" descr="A picture containing table, cake, food, sitting&#10;&#10;Description automatically generated">
            <a:extLst>
              <a:ext uri="{FF2B5EF4-FFF2-40B4-BE49-F238E27FC236}">
                <a16:creationId xmlns:a16="http://schemas.microsoft.com/office/drawing/2014/main" xmlns="" id="{6A78310B-4C54-2D4C-AB40-83E320417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366497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F23FC815-6754-3047-A725-D9DE0DE21374}"/>
              </a:ext>
            </a:extLst>
          </p:cNvPr>
          <p:cNvSpPr/>
          <p:nvPr/>
        </p:nvSpPr>
        <p:spPr>
          <a:xfrm>
            <a:off x="196242" y="3481206"/>
            <a:ext cx="5411244" cy="1078075"/>
          </a:xfrm>
          <a:prstGeom prst="roundRect">
            <a:avLst/>
          </a:prstGeom>
          <a:solidFill>
            <a:srgbClr val="0D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Studies 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Homo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Indooris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C483592F-D298-2547-91E8-F674ABB77404}"/>
              </a:ext>
            </a:extLst>
          </p:cNvPr>
          <p:cNvSpPr/>
          <p:nvPr/>
        </p:nvSpPr>
        <p:spPr>
          <a:xfrm>
            <a:off x="196242" y="5163627"/>
            <a:ext cx="5411244" cy="10780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Buildings can and must support healthy occupants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6DB591-6BBF-8745-8A50-6D358DDFF505}"/>
              </a:ext>
            </a:extLst>
          </p:cNvPr>
          <p:cNvSpPr txBox="1"/>
          <p:nvPr/>
        </p:nvSpPr>
        <p:spPr>
          <a:xfrm>
            <a:off x="5781369" y="3451123"/>
            <a:ext cx="5693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6539C"/>
              </a:buClr>
              <a:buFont typeface="Arial" panose="020B0604020202020204" pitchFamily="34" charset="0"/>
              <a:buChar char="•"/>
              <a:defRPr sz="2400" kern="10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Humans and microbes share many things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New studies bring humidification to the forefront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6B2E93-9861-B54C-AF9C-18B803AFC1F7}"/>
              </a:ext>
            </a:extLst>
          </p:cNvPr>
          <p:cNvSpPr txBox="1"/>
          <p:nvPr/>
        </p:nvSpPr>
        <p:spPr>
          <a:xfrm>
            <a:off x="5781368" y="5260750"/>
            <a:ext cx="5840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0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Resistance to minimum humidity is high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Resolving misconceptions to move forward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563D0A6-4194-E841-85FF-832E62F08511}"/>
              </a:ext>
            </a:extLst>
          </p:cNvPr>
          <p:cNvSpPr/>
          <p:nvPr/>
        </p:nvSpPr>
        <p:spPr>
          <a:xfrm>
            <a:off x="302579" y="1832648"/>
            <a:ext cx="5304906" cy="10780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cloud of COVID–19       and a “silver lining”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20F89CC-5613-FC4B-8992-2586D909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5" y="-357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Presentation 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04A278-998E-C948-9C0B-25139B5C0460}"/>
              </a:ext>
            </a:extLst>
          </p:cNvPr>
          <p:cNvSpPr txBox="1"/>
          <p:nvPr/>
        </p:nvSpPr>
        <p:spPr>
          <a:xfrm>
            <a:off x="5781369" y="1954969"/>
            <a:ext cx="630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0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pandemic has rearranged our priorities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built environment and health</a:t>
            </a:r>
          </a:p>
        </p:txBody>
      </p:sp>
    </p:spTree>
    <p:extLst>
      <p:ext uri="{BB962C8B-B14F-4D97-AF65-F5344CB8AC3E}">
        <p14:creationId xmlns:p14="http://schemas.microsoft.com/office/powerpoint/2010/main" val="32564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Text Placeholder 1"/>
          <p:cNvSpPr txBox="1">
            <a:spLocks noGrp="1"/>
          </p:cNvSpPr>
          <p:nvPr>
            <p:ph type="body" sz="quarter" idx="10"/>
          </p:nvPr>
        </p:nvSpPr>
        <p:spPr>
          <a:xfrm>
            <a:off x="713623" y="201783"/>
            <a:ext cx="8890397" cy="701731"/>
          </a:xfrm>
          <a:prstGeom prst="rect">
            <a:avLst/>
          </a:prstGeom>
          <a:ln w="12700">
            <a:miter lim="400000"/>
          </a:ln>
        </p:spPr>
        <p:txBody>
          <a:bodyPr lIns="73152" tIns="73152" rIns="73152" bIns="73152" anchor="ctr">
            <a:spAutoFit/>
          </a:bodyPr>
          <a:lstStyle>
            <a:lvl1pPr marL="0" indent="0" defTabSz="284797">
              <a:lnSpc>
                <a:spcPct val="100000"/>
              </a:lnSpc>
              <a:spcBef>
                <a:spcPts val="2000"/>
              </a:spcBef>
              <a:buSzTx/>
              <a:buNone/>
              <a:defRPr sz="2484">
                <a:solidFill>
                  <a:srgbClr val="2147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363"/>
            <a:r>
              <a:rPr sz="3600" dirty="0">
                <a:solidFill>
                  <a:schemeClr val="bg1"/>
                </a:solidFill>
                <a:latin typeface="+mn-lt"/>
              </a:rPr>
              <a:t>A closer look at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ourselves indoors</a:t>
            </a:r>
            <a:endParaRPr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64" name="Rectangle 2"/>
          <p:cNvSpPr/>
          <p:nvPr/>
        </p:nvSpPr>
        <p:spPr>
          <a:xfrm>
            <a:off x="0" y="1019331"/>
            <a:ext cx="12192000" cy="5838669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  <a:sym typeface="Helvetica"/>
            </a:endParaRPr>
          </a:p>
        </p:txBody>
      </p:sp>
      <p:pic>
        <p:nvPicPr>
          <p:cNvPr id="2365" name="Indoor Microbiome Animation-SD copy" descr="Indoor Microbiome Animation-SD copy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1" y="1311007"/>
            <a:ext cx="8550924" cy="5307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ndoor Microbiome Animation-SD copy" descr="Indoor Microbiome Animation-SD copy">
            <a:extLst>
              <a:ext uri="{FF2B5EF4-FFF2-40B4-BE49-F238E27FC236}">
                <a16:creationId xmlns:a16="http://schemas.microsoft.com/office/drawing/2014/main" xmlns="" id="{4ECF2AE9-AA12-F945-BDDB-E2DC86DD3B9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1" y="1463407"/>
            <a:ext cx="8550924" cy="53075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39153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5000" fill="hold"/>
                                        <p:tgtEl>
                                          <p:spTgt spid="2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6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Rectangle 2"/>
          <p:cNvSpPr/>
          <p:nvPr/>
        </p:nvSpPr>
        <p:spPr>
          <a:xfrm>
            <a:off x="0" y="1054100"/>
            <a:ext cx="12192000" cy="580390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8" name="Rectangle 5"/>
          <p:cNvSpPr txBox="1"/>
          <p:nvPr/>
        </p:nvSpPr>
        <p:spPr>
          <a:xfrm>
            <a:off x="-24903" y="3178929"/>
            <a:ext cx="2833413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marR="28825" algn="r" defTabSz="6858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28825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Occupants send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their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microbes into buildings</a:t>
            </a:r>
          </a:p>
        </p:txBody>
      </p:sp>
      <p:sp>
        <p:nvSpPr>
          <p:cNvPr id="2369" name="Circular Arrow 7"/>
          <p:cNvSpPr/>
          <p:nvPr/>
        </p:nvSpPr>
        <p:spPr>
          <a:xfrm rot="5400000" flipV="1">
            <a:off x="2510009" y="3653975"/>
            <a:ext cx="1404534" cy="784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497" y="0"/>
                  <a:pt x="10045" y="0"/>
                </a:cubicBezTo>
                <a:cubicBezTo>
                  <a:pt x="14475" y="0"/>
                  <a:pt x="18382" y="6240"/>
                  <a:pt x="19661" y="15360"/>
                </a:cubicBezTo>
                <a:lnTo>
                  <a:pt x="21600" y="15014"/>
                </a:lnTo>
                <a:lnTo>
                  <a:pt x="19135" y="19978"/>
                </a:lnTo>
                <a:lnTo>
                  <a:pt x="15839" y="16042"/>
                </a:lnTo>
                <a:lnTo>
                  <a:pt x="17773" y="15697"/>
                </a:lnTo>
                <a:lnTo>
                  <a:pt x="17773" y="15697"/>
                </a:lnTo>
                <a:cubicBezTo>
                  <a:pt x="16265" y="6471"/>
                  <a:pt x="11582" y="1635"/>
                  <a:pt x="7314" y="4895"/>
                </a:cubicBezTo>
                <a:cubicBezTo>
                  <a:pt x="4038" y="7397"/>
                  <a:pt x="1848" y="14091"/>
                  <a:pt x="1848" y="21600"/>
                </a:cubicBezTo>
                <a:close/>
              </a:path>
            </a:pathLst>
          </a:custGeom>
          <a:solidFill>
            <a:srgbClr val="002251"/>
          </a:solidFill>
          <a:ln w="25400">
            <a:solidFill>
              <a:srgbClr val="FFFFFF"/>
            </a:solidFill>
          </a:ln>
        </p:spPr>
        <p:txBody>
          <a:bodyPr lIns="34289" rIns="34289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Arial"/>
                <a:ea typeface="Arial"/>
                <a:cs typeface="Arial"/>
                <a:sym typeface="Arial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7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911" y="3963760"/>
            <a:ext cx="4024897" cy="2872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097" y="1183027"/>
            <a:ext cx="4024897" cy="2640258"/>
          </a:xfrm>
          <a:prstGeom prst="rect">
            <a:avLst/>
          </a:prstGeom>
          <a:ln w="12700">
            <a:miter lim="400000"/>
          </a:ln>
        </p:spPr>
      </p:pic>
      <p:sp>
        <p:nvSpPr>
          <p:cNvPr id="2373" name="Title 7"/>
          <p:cNvSpPr txBox="1"/>
          <p:nvPr/>
        </p:nvSpPr>
        <p:spPr>
          <a:xfrm>
            <a:off x="334333" y="247312"/>
            <a:ext cx="836903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3152" tIns="73152" rIns="73152" bIns="73152" anchor="ctr">
            <a:spAutoFit/>
          </a:bodyPr>
          <a:lstStyle>
            <a:defPPr>
              <a:defRPr lang="en-US"/>
            </a:defPPr>
            <a:lvl1pPr defTabSz="914363">
              <a:lnSpc>
                <a:spcPct val="90000"/>
              </a:lnSpc>
              <a:defRPr sz="3600">
                <a:solidFill>
                  <a:schemeClr val="bg1"/>
                </a:solidFill>
                <a:ea typeface="Arial"/>
                <a:cs typeface="Arial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Survival of the fittest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06720E0-3313-994F-B15D-D44AE935969A}"/>
              </a:ext>
            </a:extLst>
          </p:cNvPr>
          <p:cNvGrpSpPr/>
          <p:nvPr/>
        </p:nvGrpSpPr>
        <p:grpSpPr>
          <a:xfrm>
            <a:off x="7743897" y="2694964"/>
            <a:ext cx="4409387" cy="2872326"/>
            <a:chOff x="7743897" y="2694964"/>
            <a:chExt cx="4409387" cy="28723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EC837F8-90F2-8F42-8E67-DE5AC7EBEB51}"/>
                </a:ext>
              </a:extLst>
            </p:cNvPr>
            <p:cNvGrpSpPr/>
            <p:nvPr/>
          </p:nvGrpSpPr>
          <p:grpSpPr>
            <a:xfrm>
              <a:off x="8499351" y="2694964"/>
              <a:ext cx="3653933" cy="2872326"/>
              <a:chOff x="8515153" y="2694964"/>
              <a:chExt cx="3653933" cy="2872326"/>
            </a:xfrm>
          </p:grpSpPr>
          <p:sp>
            <p:nvSpPr>
              <p:cNvPr id="2374" name="Rectangle 13"/>
              <p:cNvSpPr txBox="1"/>
              <p:nvPr/>
            </p:nvSpPr>
            <p:spPr>
              <a:xfrm>
                <a:off x="8604866" y="2852529"/>
                <a:ext cx="3564220" cy="24006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rIns="34289">
                <a:spAutoFit/>
              </a:bodyPr>
              <a:lstStyle>
                <a:lvl1pPr marR="28825" defTabSz="685800">
                  <a:defRPr sz="2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0" marR="28825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Indoor environments determine which microbes will survive </a:t>
                </a:r>
                <a:r>
                  <a:rPr kumimoji="0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and interact with occupants</a:t>
                </a:r>
              </a:p>
            </p:txBody>
          </p: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xmlns="" id="{EE4D9753-9C7B-8E48-B2AA-C23DFBAEB311}"/>
                  </a:ext>
                </a:extLst>
              </p:cNvPr>
              <p:cNvSpPr/>
              <p:nvPr/>
            </p:nvSpPr>
            <p:spPr>
              <a:xfrm>
                <a:off x="8515153" y="2694964"/>
                <a:ext cx="3513703" cy="2872326"/>
              </a:xfrm>
              <a:prstGeom prst="roundRect">
                <a:avLst/>
              </a:prstGeom>
              <a:noFill/>
              <a:ln w="730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Circular Arrow 7">
              <a:extLst>
                <a:ext uri="{FF2B5EF4-FFF2-40B4-BE49-F238E27FC236}">
                  <a16:creationId xmlns:a16="http://schemas.microsoft.com/office/drawing/2014/main" xmlns="" id="{35848CB3-1431-0048-81D5-7B22C6BBF6F2}"/>
                </a:ext>
              </a:extLst>
            </p:cNvPr>
            <p:cNvSpPr/>
            <p:nvPr/>
          </p:nvSpPr>
          <p:spPr>
            <a:xfrm rot="5400000" flipH="1">
              <a:off x="7319108" y="3603717"/>
              <a:ext cx="1515257" cy="665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497" y="0"/>
                    <a:pt x="10045" y="0"/>
                  </a:cubicBezTo>
                  <a:cubicBezTo>
                    <a:pt x="14475" y="0"/>
                    <a:pt x="18382" y="6240"/>
                    <a:pt x="19661" y="15360"/>
                  </a:cubicBezTo>
                  <a:lnTo>
                    <a:pt x="21600" y="15014"/>
                  </a:lnTo>
                  <a:lnTo>
                    <a:pt x="19135" y="19978"/>
                  </a:lnTo>
                  <a:lnTo>
                    <a:pt x="15839" y="16042"/>
                  </a:lnTo>
                  <a:lnTo>
                    <a:pt x="17773" y="15697"/>
                  </a:lnTo>
                  <a:lnTo>
                    <a:pt x="17773" y="15697"/>
                  </a:lnTo>
                  <a:cubicBezTo>
                    <a:pt x="16265" y="6471"/>
                    <a:pt x="11582" y="1635"/>
                    <a:pt x="7314" y="4895"/>
                  </a:cubicBezTo>
                  <a:cubicBezTo>
                    <a:pt x="4038" y="7397"/>
                    <a:pt x="1848" y="14091"/>
                    <a:pt x="1848" y="21600"/>
                  </a:cubicBezTo>
                  <a:close/>
                </a:path>
              </a:pathLst>
            </a:custGeom>
            <a:solidFill>
              <a:srgbClr val="002251"/>
            </a:solidFill>
            <a:ln w="25400">
              <a:solidFill>
                <a:srgbClr val="FFFFFF"/>
              </a:solidFill>
            </a:ln>
          </p:spPr>
          <p:txBody>
            <a:bodyPr lIns="34289" rIns="34289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atin typeface="Arial"/>
                  <a:ea typeface="Arial"/>
                  <a:cs typeface="Arial"/>
                  <a:sym typeface="Arial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561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Title 7"/>
          <p:cNvSpPr txBox="1"/>
          <p:nvPr/>
        </p:nvSpPr>
        <p:spPr>
          <a:xfrm>
            <a:off x="511220" y="234076"/>
            <a:ext cx="8632382" cy="56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5" tIns="34285" rIns="34285" bIns="34285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 indoor factors contribute to infections?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2655" name="Cube 7"/>
          <p:cNvGrpSpPr/>
          <p:nvPr/>
        </p:nvGrpSpPr>
        <p:grpSpPr>
          <a:xfrm>
            <a:off x="9016573" y="2908511"/>
            <a:ext cx="2572802" cy="1394894"/>
            <a:chOff x="0" y="0"/>
            <a:chExt cx="3430401" cy="1859857"/>
          </a:xfrm>
        </p:grpSpPr>
        <p:sp>
          <p:nvSpPr>
            <p:cNvPr id="2651" name="Shape"/>
            <p:cNvSpPr/>
            <p:nvPr/>
          </p:nvSpPr>
          <p:spPr>
            <a:xfrm>
              <a:off x="-1" y="-1"/>
              <a:ext cx="3430403" cy="1859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2928" y="0"/>
                  </a:lnTo>
                  <a:lnTo>
                    <a:pt x="21600" y="0"/>
                  </a:lnTo>
                  <a:lnTo>
                    <a:pt x="21600" y="16200"/>
                  </a:lnTo>
                  <a:lnTo>
                    <a:pt x="1867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1E1FE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857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Shape"/>
            <p:cNvSpPr/>
            <p:nvPr/>
          </p:nvSpPr>
          <p:spPr>
            <a:xfrm>
              <a:off x="2965437" y="-1"/>
              <a:ext cx="464965" cy="1859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21600" y="0"/>
                  </a:lnTo>
                  <a:lnTo>
                    <a:pt x="21600" y="162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857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Shape"/>
            <p:cNvSpPr/>
            <p:nvPr/>
          </p:nvSpPr>
          <p:spPr>
            <a:xfrm>
              <a:off x="-1" y="-1"/>
              <a:ext cx="3430403" cy="4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928" y="0"/>
                  </a:lnTo>
                  <a:lnTo>
                    <a:pt x="21600" y="0"/>
                  </a:lnTo>
                  <a:lnTo>
                    <a:pt x="18672" y="2160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857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Shape"/>
            <p:cNvSpPr/>
            <p:nvPr/>
          </p:nvSpPr>
          <p:spPr>
            <a:xfrm>
              <a:off x="-1" y="-1"/>
              <a:ext cx="3430403" cy="1859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2928" y="0"/>
                  </a:lnTo>
                  <a:lnTo>
                    <a:pt x="21600" y="0"/>
                  </a:lnTo>
                  <a:lnTo>
                    <a:pt x="21600" y="16200"/>
                  </a:lnTo>
                  <a:lnTo>
                    <a:pt x="18672" y="21600"/>
                  </a:lnTo>
                  <a:lnTo>
                    <a:pt x="0" y="21600"/>
                  </a:lnTo>
                  <a:close/>
                  <a:moveTo>
                    <a:pt x="0" y="5400"/>
                  </a:moveTo>
                  <a:lnTo>
                    <a:pt x="18672" y="5400"/>
                  </a:lnTo>
                  <a:lnTo>
                    <a:pt x="21600" y="0"/>
                  </a:lnTo>
                  <a:moveTo>
                    <a:pt x="18672" y="5400"/>
                  </a:moveTo>
                  <a:lnTo>
                    <a:pt x="18672" y="21600"/>
                  </a:lnTo>
                </a:path>
              </a:pathLst>
            </a:custGeom>
            <a:noFill/>
            <a:ln w="25400" cap="flat">
              <a:solidFill>
                <a:srgbClr val="024A8C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857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6" name="Straight Arrow Connector 8"/>
          <p:cNvSpPr/>
          <p:nvPr/>
        </p:nvSpPr>
        <p:spPr>
          <a:xfrm>
            <a:off x="7938523" y="2851254"/>
            <a:ext cx="1491671" cy="561047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57" name="Straight Arrow Connector 10"/>
          <p:cNvSpPr/>
          <p:nvPr/>
        </p:nvSpPr>
        <p:spPr>
          <a:xfrm flipV="1">
            <a:off x="8030658" y="4166678"/>
            <a:ext cx="1374396" cy="1329871"/>
          </a:xfrm>
          <a:prstGeom prst="line">
            <a:avLst/>
          </a:prstGeom>
          <a:ln w="25400">
            <a:solidFill>
              <a:srgbClr val="408000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58" name="Rectangle 11"/>
          <p:cNvSpPr txBox="1"/>
          <p:nvPr/>
        </p:nvSpPr>
        <p:spPr>
          <a:xfrm>
            <a:off x="4988273" y="2620442"/>
            <a:ext cx="2890092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403" tIns="9403" rIns="9403" bIns="9403">
            <a:spAutoFit/>
          </a:bodyPr>
          <a:lstStyle>
            <a:lvl1pPr algn="r" defTabSz="160723">
              <a:defRPr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Staff &amp; visitor hand cleaning</a:t>
            </a:r>
          </a:p>
        </p:txBody>
      </p:sp>
      <p:sp>
        <p:nvSpPr>
          <p:cNvPr id="2659" name="Rectangle 12"/>
          <p:cNvSpPr txBox="1"/>
          <p:nvPr/>
        </p:nvSpPr>
        <p:spPr>
          <a:xfrm>
            <a:off x="6396345" y="5120894"/>
            <a:ext cx="1374396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403" tIns="9403" rIns="9403" bIns="9403">
            <a:spAutoFit/>
          </a:bodyPr>
          <a:lstStyle>
            <a:lvl1pPr algn="r" defTabSz="160723">
              <a:defRPr>
                <a:solidFill>
                  <a:srgbClr val="804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804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Room traffic</a:t>
            </a:r>
          </a:p>
        </p:txBody>
      </p:sp>
      <p:sp>
        <p:nvSpPr>
          <p:cNvPr id="2660" name="Rectangle 13"/>
          <p:cNvSpPr txBox="1"/>
          <p:nvPr/>
        </p:nvSpPr>
        <p:spPr>
          <a:xfrm>
            <a:off x="8721946" y="5278236"/>
            <a:ext cx="2378923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403" tIns="9403" rIns="9403" bIns="9403">
            <a:spAutoFit/>
          </a:bodyPr>
          <a:lstStyle>
            <a:lvl1pPr algn="r" defTabSz="160723">
              <a:defRPr>
                <a:solidFill>
                  <a:srgbClr val="30B4E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Outdoor air fractions</a:t>
            </a:r>
          </a:p>
        </p:txBody>
      </p:sp>
      <p:sp>
        <p:nvSpPr>
          <p:cNvPr id="2661" name="Straight Arrow Connector 14"/>
          <p:cNvSpPr/>
          <p:nvPr/>
        </p:nvSpPr>
        <p:spPr>
          <a:xfrm>
            <a:off x="8030658" y="2452505"/>
            <a:ext cx="1399536" cy="634290"/>
          </a:xfrm>
          <a:prstGeom prst="line">
            <a:avLst/>
          </a:prstGeom>
          <a:ln w="25400">
            <a:solidFill>
              <a:srgbClr val="FF8000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62" name="Rectangle 15"/>
          <p:cNvSpPr txBox="1"/>
          <p:nvPr/>
        </p:nvSpPr>
        <p:spPr>
          <a:xfrm>
            <a:off x="6638957" y="2124112"/>
            <a:ext cx="1809528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403" tIns="9403" rIns="9403" bIns="9403">
            <a:spAutoFit/>
          </a:bodyPr>
          <a:lstStyle>
            <a:lvl1pPr algn="r" defTabSz="160723">
              <a:defRPr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Temperature</a:t>
            </a:r>
          </a:p>
        </p:txBody>
      </p:sp>
      <p:sp>
        <p:nvSpPr>
          <p:cNvPr id="2663" name="Straight Arrow Connector 16"/>
          <p:cNvSpPr/>
          <p:nvPr/>
        </p:nvSpPr>
        <p:spPr>
          <a:xfrm flipV="1">
            <a:off x="7464662" y="3638478"/>
            <a:ext cx="1678942" cy="121791"/>
          </a:xfrm>
          <a:prstGeom prst="line">
            <a:avLst/>
          </a:prstGeom>
          <a:ln w="25400">
            <a:solidFill>
              <a:srgbClr val="7030A0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64" name="Straight Arrow Connector 17"/>
          <p:cNvSpPr/>
          <p:nvPr/>
        </p:nvSpPr>
        <p:spPr>
          <a:xfrm flipV="1">
            <a:off x="7325738" y="3731509"/>
            <a:ext cx="1906397" cy="330115"/>
          </a:xfrm>
          <a:prstGeom prst="line">
            <a:avLst/>
          </a:prstGeom>
          <a:ln w="25400">
            <a:solidFill>
              <a:srgbClr val="006B6C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65" name="Rectangle 18"/>
          <p:cNvSpPr txBox="1"/>
          <p:nvPr/>
        </p:nvSpPr>
        <p:spPr>
          <a:xfrm>
            <a:off x="6187487" y="3942628"/>
            <a:ext cx="1071235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403" tIns="9403" rIns="9403" bIns="9403">
            <a:spAutoFit/>
          </a:bodyPr>
          <a:lstStyle/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6B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6B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</a:t>
            </a:r>
            <a:r>
              <a:rPr kumimoji="0" sz="1800" b="0" i="0" u="none" strike="noStrike" kern="0" cap="none" spc="0" normalizeH="0" baseline="-25000" noProof="0" dirty="0">
                <a:ln>
                  <a:noFill/>
                </a:ln>
                <a:solidFill>
                  <a:srgbClr val="006B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6B6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level</a:t>
            </a:r>
          </a:p>
        </p:txBody>
      </p:sp>
      <p:sp>
        <p:nvSpPr>
          <p:cNvPr id="2666" name="Rectangle 19"/>
          <p:cNvSpPr txBox="1"/>
          <p:nvPr/>
        </p:nvSpPr>
        <p:spPr>
          <a:xfrm>
            <a:off x="6173323" y="5496551"/>
            <a:ext cx="1891297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403" tIns="9403" rIns="9403" bIns="9403">
            <a:spAutoFit/>
          </a:bodyPr>
          <a:lstStyle>
            <a:lvl1pPr algn="r" defTabSz="160723">
              <a:defRPr>
                <a:solidFill>
                  <a:srgbClr val="4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Room air changes</a:t>
            </a:r>
          </a:p>
        </p:txBody>
      </p:sp>
      <p:sp>
        <p:nvSpPr>
          <p:cNvPr id="2667" name="Straight Arrow Connector 20"/>
          <p:cNvSpPr/>
          <p:nvPr/>
        </p:nvSpPr>
        <p:spPr>
          <a:xfrm flipH="1" flipV="1">
            <a:off x="10065219" y="4166679"/>
            <a:ext cx="11704" cy="1046172"/>
          </a:xfrm>
          <a:prstGeom prst="line">
            <a:avLst/>
          </a:prstGeom>
          <a:ln w="25400">
            <a:solidFill>
              <a:srgbClr val="30B4EE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68" name="Rectangle 21"/>
          <p:cNvSpPr txBox="1"/>
          <p:nvPr/>
        </p:nvSpPr>
        <p:spPr>
          <a:xfrm>
            <a:off x="6666360" y="3583515"/>
            <a:ext cx="722160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403" tIns="9403" rIns="9403" bIns="9403">
            <a:spAutoFit/>
          </a:bodyPr>
          <a:lstStyle>
            <a:lvl1pPr algn="r" defTabSz="160723">
              <a:defRPr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Lux</a:t>
            </a:r>
          </a:p>
        </p:txBody>
      </p:sp>
      <p:sp>
        <p:nvSpPr>
          <p:cNvPr id="2669" name="TextBox 22"/>
          <p:cNvSpPr txBox="1"/>
          <p:nvPr/>
        </p:nvSpPr>
        <p:spPr>
          <a:xfrm>
            <a:off x="5223430" y="3142149"/>
            <a:ext cx="2279639" cy="29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403" tIns="9403" rIns="9403" bIns="9403">
            <a:spAutoFit/>
          </a:bodyPr>
          <a:lstStyle>
            <a:lvl1pPr algn="r" defTabSz="160723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Room pressurization</a:t>
            </a:r>
          </a:p>
        </p:txBody>
      </p:sp>
      <p:sp>
        <p:nvSpPr>
          <p:cNvPr id="2670" name="Straight Arrow Connector 23"/>
          <p:cNvSpPr/>
          <p:nvPr/>
        </p:nvSpPr>
        <p:spPr>
          <a:xfrm>
            <a:off x="7563227" y="3329546"/>
            <a:ext cx="1580375" cy="188402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71" name="Straight Arrow Connector 24"/>
          <p:cNvSpPr/>
          <p:nvPr/>
        </p:nvSpPr>
        <p:spPr>
          <a:xfrm flipV="1">
            <a:off x="7880639" y="4054967"/>
            <a:ext cx="1444276" cy="1082197"/>
          </a:xfrm>
          <a:prstGeom prst="line">
            <a:avLst/>
          </a:prstGeom>
          <a:ln w="25400">
            <a:solidFill>
              <a:srgbClr val="803F00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2672" name="Picture 25" descr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195" y="3345135"/>
            <a:ext cx="1100813" cy="718163"/>
          </a:xfrm>
          <a:prstGeom prst="rect">
            <a:avLst/>
          </a:prstGeom>
          <a:ln w="12700">
            <a:miter lim="400000"/>
          </a:ln>
        </p:spPr>
      </p:pic>
      <p:sp>
        <p:nvSpPr>
          <p:cNvPr id="2673" name="Rectangle 26"/>
          <p:cNvSpPr txBox="1"/>
          <p:nvPr/>
        </p:nvSpPr>
        <p:spPr>
          <a:xfrm>
            <a:off x="5223430" y="4369383"/>
            <a:ext cx="2744740" cy="572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403" tIns="9403" rIns="9403" bIns="9403">
            <a:spAutoFit/>
          </a:bodyPr>
          <a:lstStyle>
            <a:lvl1pPr algn="r" defTabSz="160723">
              <a:defRPr>
                <a:solidFill>
                  <a:srgbClr val="571FF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1FF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Relative humidity,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71FF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defTabSz="1205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1FF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Absolute humidity</a:t>
            </a:r>
          </a:p>
        </p:txBody>
      </p:sp>
      <p:sp>
        <p:nvSpPr>
          <p:cNvPr id="2674" name="Straight Arrow Connector 51"/>
          <p:cNvSpPr/>
          <p:nvPr/>
        </p:nvSpPr>
        <p:spPr>
          <a:xfrm flipV="1">
            <a:off x="7984010" y="3921821"/>
            <a:ext cx="1283482" cy="633592"/>
          </a:xfrm>
          <a:prstGeom prst="line">
            <a:avLst/>
          </a:prstGeom>
          <a:ln w="25400">
            <a:solidFill>
              <a:srgbClr val="571FFC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4289" rIns="3428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675" name="Rectangle 55"/>
          <p:cNvSpPr txBox="1"/>
          <p:nvPr/>
        </p:nvSpPr>
        <p:spPr>
          <a:xfrm>
            <a:off x="5510820" y="1583566"/>
            <a:ext cx="1814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2000" b="1" u="sng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sng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Patient room data</a:t>
            </a:r>
          </a:p>
        </p:txBody>
      </p:sp>
      <p:sp>
        <p:nvSpPr>
          <p:cNvPr id="2676" name="Rectangle 56"/>
          <p:cNvSpPr txBox="1"/>
          <p:nvPr/>
        </p:nvSpPr>
        <p:spPr>
          <a:xfrm>
            <a:off x="8496157" y="1629733"/>
            <a:ext cx="1252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2000" b="1" u="sng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sng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Patient HAIs</a:t>
            </a:r>
          </a:p>
        </p:txBody>
      </p:sp>
      <p:sp>
        <p:nvSpPr>
          <p:cNvPr id="2677" name="TextBox 57"/>
          <p:cNvSpPr txBox="1"/>
          <p:nvPr/>
        </p:nvSpPr>
        <p:spPr>
          <a:xfrm>
            <a:off x="7690802" y="1662058"/>
            <a:ext cx="3738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2000"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VS.</a:t>
            </a:r>
          </a:p>
        </p:txBody>
      </p:sp>
      <p:sp>
        <p:nvSpPr>
          <p:cNvPr id="2678" name="TextBox 27"/>
          <p:cNvSpPr txBox="1"/>
          <p:nvPr/>
        </p:nvSpPr>
        <p:spPr>
          <a:xfrm>
            <a:off x="5271965" y="6206656"/>
            <a:ext cx="34499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ctr" defTabSz="412750"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8 million room data points</a:t>
            </a:r>
          </a:p>
        </p:txBody>
      </p:sp>
      <p:sp>
        <p:nvSpPr>
          <p:cNvPr id="2679" name="TextBox 28"/>
          <p:cNvSpPr txBox="1"/>
          <p:nvPr/>
        </p:nvSpPr>
        <p:spPr>
          <a:xfrm>
            <a:off x="8887756" y="6183338"/>
            <a:ext cx="308449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ctr" defTabSz="412750"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~ 300 patient outcomes</a:t>
            </a:r>
          </a:p>
        </p:txBody>
      </p:sp>
      <p:pic>
        <p:nvPicPr>
          <p:cNvPr id="33" name="Content Placeholder 3">
            <a:extLst>
              <a:ext uri="{FF2B5EF4-FFF2-40B4-BE49-F238E27FC236}">
                <a16:creationId xmlns:a16="http://schemas.microsoft.com/office/drawing/2014/main" xmlns="" id="{FA9332A7-E9AB-D24C-BB0F-EF73B300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120" y="1423041"/>
            <a:ext cx="3208509" cy="52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928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" grpId="0" animBg="1" advAuto="0"/>
      <p:bldP spid="267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382" y="1452245"/>
            <a:ext cx="8729517" cy="4876207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Rectangle"/>
          <p:cNvSpPr/>
          <p:nvPr/>
        </p:nvSpPr>
        <p:spPr>
          <a:xfrm>
            <a:off x="4149116" y="2510354"/>
            <a:ext cx="1278935" cy="2721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/>
          <a:lstStyle/>
          <a:p>
            <a:pPr marL="0" marR="0" lvl="0" indent="0" algn="ctr" defTabSz="120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8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1" name="Average RH for all patient rooms"/>
          <p:cNvSpPr txBox="1"/>
          <p:nvPr/>
        </p:nvSpPr>
        <p:spPr>
          <a:xfrm>
            <a:off x="4149116" y="2510354"/>
            <a:ext cx="1278935" cy="272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402" tIns="9402" rIns="9402" bIns="9402">
            <a:spAutoFit/>
          </a:bodyPr>
          <a:lstStyle>
            <a:lvl1pPr algn="ctr" defTabSz="160723">
              <a:defRPr sz="1100" b="1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607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5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Average RH for all patient rooms</a:t>
            </a:r>
          </a:p>
        </p:txBody>
      </p:sp>
      <p:grpSp>
        <p:nvGrpSpPr>
          <p:cNvPr id="694" name="Group 9"/>
          <p:cNvGrpSpPr/>
          <p:nvPr/>
        </p:nvGrpSpPr>
        <p:grpSpPr>
          <a:xfrm>
            <a:off x="304800" y="5293545"/>
            <a:ext cx="1704673" cy="1034910"/>
            <a:chOff x="0" y="0"/>
            <a:chExt cx="1820509" cy="1379879"/>
          </a:xfrm>
        </p:grpSpPr>
        <p:pic>
          <p:nvPicPr>
            <p:cNvPr id="692" name="Picture 10" descr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93602" cy="1379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3" name="Oval 11"/>
            <p:cNvSpPr/>
            <p:nvPr/>
          </p:nvSpPr>
          <p:spPr>
            <a:xfrm>
              <a:off x="1328907" y="1118227"/>
              <a:ext cx="491603" cy="261653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5" name="Text Placeholder 1"/>
          <p:cNvSpPr txBox="1"/>
          <p:nvPr/>
        </p:nvSpPr>
        <p:spPr>
          <a:xfrm>
            <a:off x="522946" y="313475"/>
            <a:ext cx="10449853" cy="56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5" tIns="34285" rIns="34285" bIns="34285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600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 patient room RH went down,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infections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went up!</a:t>
            </a:r>
          </a:p>
        </p:txBody>
      </p:sp>
    </p:spTree>
    <p:extLst>
      <p:ext uri="{BB962C8B-B14F-4D97-AF65-F5344CB8AC3E}">
        <p14:creationId xmlns:p14="http://schemas.microsoft.com/office/powerpoint/2010/main" val="3224895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132B57-F97D-3547-BAE6-7C64876CEB7D}"/>
              </a:ext>
            </a:extLst>
          </p:cNvPr>
          <p:cNvSpPr txBox="1"/>
          <p:nvPr/>
        </p:nvSpPr>
        <p:spPr>
          <a:xfrm>
            <a:off x="6446731" y="1536792"/>
            <a:ext cx="499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71500">
              <a:defRPr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Environmental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560945-9C31-1445-8217-C3E7AF630261}"/>
              </a:ext>
            </a:extLst>
          </p:cNvPr>
          <p:cNvSpPr txBox="1"/>
          <p:nvPr/>
        </p:nvSpPr>
        <p:spPr>
          <a:xfrm>
            <a:off x="9063939" y="4338129"/>
            <a:ext cx="2232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Outdoor factors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temperature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relative humidity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flu outbreaks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6FF0E3-E72B-AA42-985E-1BB9B036AFA3}"/>
              </a:ext>
            </a:extLst>
          </p:cNvPr>
          <p:cNvSpPr txBox="1"/>
          <p:nvPr/>
        </p:nvSpPr>
        <p:spPr>
          <a:xfrm>
            <a:off x="6484485" y="4338129"/>
            <a:ext cx="23332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214313">
              <a:defRPr sz="1400" u="sng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4pPr marL="120551" lvl="3" indent="-120551" defTabSz="214313"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marL="0" marR="0" lvl="0" indent="0" algn="l" defTabSz="257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Indoor factors</a:t>
            </a:r>
          </a:p>
          <a:p>
            <a:pPr marL="144661" marR="0" lvl="3" indent="-144661" algn="l" defTabSz="257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temperature </a:t>
            </a:r>
          </a:p>
          <a:p>
            <a:pPr marL="144661" marR="0" lvl="3" indent="-144661" algn="l" defTabSz="257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relative humidity</a:t>
            </a:r>
          </a:p>
          <a:p>
            <a:pPr marL="144661" marR="0" lvl="3" indent="-144661" algn="l" defTabSz="257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visitors</a:t>
            </a:r>
          </a:p>
          <a:p>
            <a:pPr marL="144661" marR="0" lvl="3" indent="-144661" algn="l" defTabSz="257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taff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 absenteeism</a:t>
            </a:r>
          </a:p>
        </p:txBody>
      </p:sp>
      <p:pic>
        <p:nvPicPr>
          <p:cNvPr id="13" name="Grafik 4">
            <a:extLst>
              <a:ext uri="{FF2B5EF4-FFF2-40B4-BE49-F238E27FC236}">
                <a16:creationId xmlns:a16="http://schemas.microsoft.com/office/drawing/2014/main" xmlns="" id="{969C2264-96DA-A449-AD2D-7E79F4966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20" y="2086221"/>
            <a:ext cx="3393363" cy="191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931EEB-A5AA-114D-802C-6342EF8C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439" y="2056762"/>
            <a:ext cx="2699855" cy="1796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E33805-219A-0B4F-B5E2-A6A6BAA26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976" y="2063318"/>
            <a:ext cx="2695355" cy="1796902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C9630897-17DE-424A-B272-110F58D5CD92}"/>
              </a:ext>
            </a:extLst>
          </p:cNvPr>
          <p:cNvSpPr/>
          <p:nvPr/>
        </p:nvSpPr>
        <p:spPr>
          <a:xfrm>
            <a:off x="6273090" y="4232203"/>
            <a:ext cx="5172361" cy="1796903"/>
          </a:xfrm>
          <a:prstGeom prst="roundRect">
            <a:avLst/>
          </a:prstGeom>
          <a:noFill/>
          <a:ln w="38100" cap="flat" cmpd="sng" algn="ctr">
            <a:solidFill>
              <a:srgbClr val="20418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7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0804460C-72CA-4A43-90E5-65463176EFF6}"/>
              </a:ext>
            </a:extLst>
          </p:cNvPr>
          <p:cNvSpPr txBox="1">
            <a:spLocks/>
          </p:cNvSpPr>
          <p:nvPr/>
        </p:nvSpPr>
        <p:spPr>
          <a:xfrm>
            <a:off x="382458" y="143026"/>
            <a:ext cx="11427083" cy="745629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761970">
              <a:lnSpc>
                <a:spcPct val="90000"/>
              </a:lnSpc>
              <a:spcBef>
                <a:spcPct val="0"/>
              </a:spcBef>
              <a:buNone/>
              <a:defRPr lang="en-US" sz="2400" b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sz="11200"/>
            </a:lvl2pPr>
            <a:lvl3pPr>
              <a:defRPr sz="112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marL="0" marR="0" lvl="0" indent="0" algn="l" defTabSz="9143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Helvetica Light"/>
              </a:rPr>
              <a:t>Indoor climate and health outcomes in residents in a long-term care facility (over 4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Helvetica Light"/>
              </a:rPr>
              <a:t>yrs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Helvetica Light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E8DDD06-B7D9-7641-8DAB-571D2084CE87}"/>
              </a:ext>
            </a:extLst>
          </p:cNvPr>
          <p:cNvSpPr txBox="1"/>
          <p:nvPr/>
        </p:nvSpPr>
        <p:spPr>
          <a:xfrm>
            <a:off x="645009" y="1538199"/>
            <a:ext cx="3902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Patient infections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DD6D6D-28E7-D84B-93B0-FF0B4100F33A}"/>
              </a:ext>
            </a:extLst>
          </p:cNvPr>
          <p:cNvSpPr txBox="1"/>
          <p:nvPr/>
        </p:nvSpPr>
        <p:spPr>
          <a:xfrm>
            <a:off x="987251" y="4233611"/>
            <a:ext cx="4621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Infections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respiratory (viral &amp; bacterial)  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GI (Noro.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Notovirus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, C. diff)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urinary tract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conjunctivitis</a:t>
            </a:r>
          </a:p>
          <a:p>
            <a:pPr marL="192877" marR="0" lvl="3" indent="-192877" algn="l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cellulitis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99B35E44-241F-264E-8BF6-B846C7986052}"/>
              </a:ext>
            </a:extLst>
          </p:cNvPr>
          <p:cNvSpPr/>
          <p:nvPr/>
        </p:nvSpPr>
        <p:spPr>
          <a:xfrm>
            <a:off x="864528" y="4191303"/>
            <a:ext cx="3902274" cy="1977442"/>
          </a:xfrm>
          <a:prstGeom prst="roundRect">
            <a:avLst/>
          </a:prstGeom>
          <a:noFill/>
          <a:ln w="38100" cap="flat" cmpd="sng" algn="ctr">
            <a:solidFill>
              <a:srgbClr val="20418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7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C6630E-DBA6-E44D-A86B-7528949DEA72}"/>
              </a:ext>
            </a:extLst>
          </p:cNvPr>
          <p:cNvSpPr txBox="1"/>
          <p:nvPr/>
        </p:nvSpPr>
        <p:spPr>
          <a:xfrm>
            <a:off x="4996932" y="1567398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2527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Agenda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598485"/>
              </p:ext>
            </p:extLst>
          </p:nvPr>
        </p:nvGraphicFramePr>
        <p:xfrm>
          <a:off x="931652" y="1552758"/>
          <a:ext cx="10386203" cy="3323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467">
                  <a:extLst>
                    <a:ext uri="{9D8B030D-6E8A-4147-A177-3AD203B41FA5}">
                      <a16:colId xmlns:a16="http://schemas.microsoft.com/office/drawing/2014/main" xmlns="" val="3991694044"/>
                    </a:ext>
                  </a:extLst>
                </a:gridCol>
                <a:gridCol w="6786815">
                  <a:extLst>
                    <a:ext uri="{9D8B030D-6E8A-4147-A177-3AD203B41FA5}">
                      <a16:colId xmlns:a16="http://schemas.microsoft.com/office/drawing/2014/main" xmlns="" val="1357103955"/>
                    </a:ext>
                  </a:extLst>
                </a:gridCol>
                <a:gridCol w="1872921">
                  <a:extLst>
                    <a:ext uri="{9D8B030D-6E8A-4147-A177-3AD203B41FA5}">
                      <a16:colId xmlns:a16="http://schemas.microsoft.com/office/drawing/2014/main" xmlns="" val="1565119576"/>
                    </a:ext>
                  </a:extLst>
                </a:gridCol>
              </a:tblGrid>
              <a:tr h="449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Time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Topic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Presenter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11025306"/>
                  </a:ext>
                </a:extLst>
              </a:tr>
              <a:tr h="449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12:00 </a:t>
                      </a:r>
                      <a:r>
                        <a:rPr lang="en-US" sz="2000" dirty="0">
                          <a:effectLst/>
                        </a:rPr>
                        <a:t>– </a:t>
                      </a:r>
                      <a:r>
                        <a:rPr lang="en-US" sz="2000" dirty="0" smtClean="0">
                          <a:effectLst/>
                        </a:rPr>
                        <a:t>12:35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Humidity and Health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Stephanie Taylor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2739063"/>
                  </a:ext>
                </a:extLst>
              </a:tr>
              <a:tr h="449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12:35 </a:t>
                      </a:r>
                      <a:r>
                        <a:rPr lang="en-US" sz="2000" dirty="0">
                          <a:effectLst/>
                        </a:rPr>
                        <a:t>– </a:t>
                      </a:r>
                      <a:r>
                        <a:rPr lang="en-US" sz="2000" dirty="0" smtClean="0">
                          <a:effectLst/>
                        </a:rPr>
                        <a:t>12:50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Condair Product Line – General </a:t>
                      </a:r>
                      <a:r>
                        <a:rPr lang="en-US" sz="2000" dirty="0" smtClean="0">
                          <a:effectLst/>
                        </a:rPr>
                        <a:t>Overview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Adiabatic vs. Isothermal</a:t>
                      </a:r>
                      <a:endParaRPr lang="en-CA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Overview of our stars: EL, RS, GS, ME, DL, HP, In-space adiabatic</a:t>
                      </a:r>
                      <a:endParaRPr lang="en-CA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Thomas</a:t>
                      </a:r>
                      <a:r>
                        <a:rPr lang="en-CA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Klein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86416445"/>
                  </a:ext>
                </a:extLst>
              </a:tr>
              <a:tr h="449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12:50 </a:t>
                      </a:r>
                      <a:r>
                        <a:rPr lang="en-US" sz="2000" dirty="0">
                          <a:effectLst/>
                        </a:rPr>
                        <a:t>– </a:t>
                      </a:r>
                      <a:r>
                        <a:rPr lang="en-US" sz="2000" dirty="0" smtClean="0">
                          <a:effectLst/>
                        </a:rPr>
                        <a:t>12:55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NEW Condair DA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Graham Holmes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36862913"/>
                  </a:ext>
                </a:extLst>
              </a:tr>
              <a:tr h="449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12:55 </a:t>
                      </a:r>
                      <a:r>
                        <a:rPr lang="en-US" sz="2000" dirty="0">
                          <a:effectLst/>
                        </a:rPr>
                        <a:t>– 1:00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Summary &amp; Q&amp;A</a:t>
                      </a:r>
                      <a:endParaRPr lang="en-CA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16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6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Box 12"/>
          <p:cNvSpPr txBox="1"/>
          <p:nvPr/>
        </p:nvSpPr>
        <p:spPr>
          <a:xfrm rot="16200000">
            <a:off x="308679" y="3647748"/>
            <a:ext cx="1075697" cy="623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r" defTabSz="385749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3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avg # of infections</a:t>
            </a:r>
          </a:p>
        </p:txBody>
      </p:sp>
      <p:grpSp>
        <p:nvGrpSpPr>
          <p:cNvPr id="716" name="Group 24"/>
          <p:cNvGrpSpPr/>
          <p:nvPr/>
        </p:nvGrpSpPr>
        <p:grpSpPr>
          <a:xfrm>
            <a:off x="1215911" y="1408352"/>
            <a:ext cx="7895038" cy="4860218"/>
            <a:chOff x="0" y="9828"/>
            <a:chExt cx="7420509" cy="5186378"/>
          </a:xfrm>
        </p:grpSpPr>
        <p:grpSp>
          <p:nvGrpSpPr>
            <p:cNvPr id="714" name="Picture 11"/>
            <p:cNvGrpSpPr/>
            <p:nvPr/>
          </p:nvGrpSpPr>
          <p:grpSpPr>
            <a:xfrm>
              <a:off x="0" y="9830"/>
              <a:ext cx="7420509" cy="5186376"/>
              <a:chOff x="0" y="0"/>
              <a:chExt cx="7420508" cy="5186374"/>
            </a:xfrm>
          </p:grpSpPr>
          <p:sp>
            <p:nvSpPr>
              <p:cNvPr id="712" name="Rectangle"/>
              <p:cNvSpPr/>
              <p:nvPr/>
            </p:nvSpPr>
            <p:spPr>
              <a:xfrm>
                <a:off x="-1" y="-1"/>
                <a:ext cx="7420510" cy="518637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13" name="image50.pdf" descr="image50.pd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-1"/>
                <a:ext cx="7420509" cy="518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15" name="Rectangle 8"/>
            <p:cNvSpPr/>
            <p:nvPr/>
          </p:nvSpPr>
          <p:spPr>
            <a:xfrm>
              <a:off x="4301741" y="9828"/>
              <a:ext cx="1971380" cy="4477832"/>
            </a:xfrm>
            <a:prstGeom prst="rect">
              <a:avLst/>
            </a:prstGeom>
            <a:solidFill>
              <a:srgbClr val="BDD7EE">
                <a:alpha val="4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2893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>
                  <a:solidFill>
                    <a:srgbClr val="FFFFFF"/>
                  </a:solidFill>
                </a:defRPr>
              </a:pPr>
              <a:endParaRPr kumimoji="0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7" name="TextBox 4"/>
          <p:cNvSpPr txBox="1"/>
          <p:nvPr/>
        </p:nvSpPr>
        <p:spPr>
          <a:xfrm>
            <a:off x="9787371" y="2610507"/>
            <a:ext cx="2274119" cy="277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 </a:t>
            </a: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(bacterial &amp; viral)</a:t>
            </a: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游ゴシック"/>
                <a:ea typeface="游ゴシック"/>
                <a:cs typeface="游ゴシック"/>
                <a:sym typeface="游ゴシック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sym typeface="游ゴシック"/>
              </a:rPr>
              <a:t>　　　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Gastrointestinal  </a:t>
            </a: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(ex. Noro-virus, C diff) </a:t>
            </a: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Urinary tract infections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cs typeface="游ゴシック"/>
                <a:sym typeface="游ゴシック"/>
              </a:rPr>
              <a:t>　　　　　 　</a:t>
            </a: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游ゴシック"/>
                <a:ea typeface="游ゴシック"/>
                <a:cs typeface="游ゴシック"/>
                <a:sym typeface="游ゴシック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/>
              <a:ea typeface="游ゴシック"/>
              <a:cs typeface="游ゴシック"/>
              <a:sym typeface="游ゴシック"/>
            </a:endParaRP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Cellulitis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cs typeface="游ゴシック"/>
                <a:sym typeface="游ゴシック"/>
              </a:rPr>
              <a:t>　　　　</a:t>
            </a: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游ゴシック"/>
                <a:ea typeface="游ゴシック"/>
                <a:cs typeface="游ゴシック"/>
                <a:sym typeface="游ゴシック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/>
              <a:ea typeface="游ゴシック"/>
              <a:cs typeface="游ゴシック"/>
              <a:sym typeface="游ゴシック"/>
            </a:endParaRPr>
          </a:p>
          <a:p>
            <a:pPr marL="0" marR="0" lvl="0" indent="0" algn="l" defTabSz="514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Eye infections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/>
                <a:ea typeface="游ゴシック"/>
                <a:cs typeface="游ゴシック"/>
                <a:sym typeface="游ゴシック"/>
              </a:rPr>
              <a:t>　　　　　　</a:t>
            </a:r>
          </a:p>
        </p:txBody>
      </p:sp>
      <p:sp>
        <p:nvSpPr>
          <p:cNvPr id="718" name="Straight Connector 6"/>
          <p:cNvSpPr/>
          <p:nvPr/>
        </p:nvSpPr>
        <p:spPr>
          <a:xfrm>
            <a:off x="9334293" y="2761805"/>
            <a:ext cx="308840" cy="2"/>
          </a:xfrm>
          <a:prstGeom prst="line">
            <a:avLst/>
          </a:prstGeom>
          <a:ln w="31750">
            <a:solidFill>
              <a:schemeClr val="accent2"/>
            </a:solidFill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" name="Straight Connector 13"/>
          <p:cNvSpPr/>
          <p:nvPr/>
        </p:nvSpPr>
        <p:spPr>
          <a:xfrm>
            <a:off x="9344300" y="3504270"/>
            <a:ext cx="308840" cy="2"/>
          </a:xfrm>
          <a:prstGeom prst="line">
            <a:avLst/>
          </a:prstGeom>
          <a:ln w="34925">
            <a:solidFill>
              <a:srgbClr val="0070C0"/>
            </a:solidFill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0" name="Straight Connector 14"/>
          <p:cNvSpPr/>
          <p:nvPr/>
        </p:nvSpPr>
        <p:spPr>
          <a:xfrm>
            <a:off x="9365892" y="4222867"/>
            <a:ext cx="308840" cy="2"/>
          </a:xfrm>
          <a:prstGeom prst="line">
            <a:avLst/>
          </a:prstGeom>
          <a:ln w="50800">
            <a:solidFill>
              <a:srgbClr val="00B050"/>
            </a:solidFill>
            <a:prstDash val="dash"/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1" name="Straight Connector 15"/>
          <p:cNvSpPr/>
          <p:nvPr/>
        </p:nvSpPr>
        <p:spPr>
          <a:xfrm>
            <a:off x="9420770" y="4718487"/>
            <a:ext cx="308840" cy="2"/>
          </a:xfrm>
          <a:prstGeom prst="line">
            <a:avLst/>
          </a:prstGeom>
          <a:ln w="34925">
            <a:solidFill>
              <a:srgbClr val="7030A0"/>
            </a:solidFill>
            <a:prstDash val="lgDashDot"/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2" name="Straight Connector 16"/>
          <p:cNvSpPr/>
          <p:nvPr/>
        </p:nvSpPr>
        <p:spPr>
          <a:xfrm>
            <a:off x="9359120" y="5214109"/>
            <a:ext cx="308840" cy="2"/>
          </a:xfrm>
          <a:prstGeom prst="line">
            <a:avLst/>
          </a:prstGeom>
          <a:ln w="34925">
            <a:solidFill>
              <a:srgbClr val="FF0000"/>
            </a:solidFill>
            <a:prstDash val="sysDot"/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3" name="Text Placeholder 1"/>
          <p:cNvSpPr txBox="1"/>
          <p:nvPr/>
        </p:nvSpPr>
        <p:spPr>
          <a:xfrm>
            <a:off x="436104" y="283210"/>
            <a:ext cx="10181095" cy="56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5" tIns="34285" rIns="34285" bIns="34285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600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Inf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ection rates were lowest when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indoor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RH = 40-60%</a:t>
            </a:r>
          </a:p>
        </p:txBody>
      </p:sp>
      <p:sp>
        <p:nvSpPr>
          <p:cNvPr id="724" name="TextBox 2"/>
          <p:cNvSpPr txBox="1"/>
          <p:nvPr/>
        </p:nvSpPr>
        <p:spPr>
          <a:xfrm>
            <a:off x="5591642" y="5840823"/>
            <a:ext cx="636560" cy="276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28931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289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40 %</a:t>
            </a:r>
          </a:p>
        </p:txBody>
      </p:sp>
      <p:sp>
        <p:nvSpPr>
          <p:cNvPr id="725" name="TextBox 2"/>
          <p:cNvSpPr txBox="1"/>
          <p:nvPr/>
        </p:nvSpPr>
        <p:spPr>
          <a:xfrm>
            <a:off x="7663168" y="5853075"/>
            <a:ext cx="643250" cy="276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28931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289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60 %</a:t>
            </a:r>
          </a:p>
        </p:txBody>
      </p:sp>
      <p:sp>
        <p:nvSpPr>
          <p:cNvPr id="726" name="Straight Connector 17"/>
          <p:cNvSpPr/>
          <p:nvPr/>
        </p:nvSpPr>
        <p:spPr>
          <a:xfrm flipV="1">
            <a:off x="2517268" y="3902175"/>
            <a:ext cx="5855551" cy="320692"/>
          </a:xfrm>
          <a:prstGeom prst="line">
            <a:avLst/>
          </a:prstGeom>
          <a:ln w="41275">
            <a:solidFill>
              <a:srgbClr val="00B050">
                <a:alpha val="62000"/>
              </a:srgbClr>
            </a:solidFill>
            <a:prstDash val="dash"/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7" name="Straight Connector 21"/>
          <p:cNvSpPr/>
          <p:nvPr/>
        </p:nvSpPr>
        <p:spPr>
          <a:xfrm>
            <a:off x="2462390" y="4065224"/>
            <a:ext cx="5910429" cy="1170919"/>
          </a:xfrm>
          <a:prstGeom prst="line">
            <a:avLst/>
          </a:prstGeom>
          <a:ln w="31750">
            <a:solidFill>
              <a:srgbClr val="7030A0">
                <a:alpha val="49000"/>
              </a:srgbClr>
            </a:solidFill>
            <a:prstDash val="lgDashDot"/>
            <a:miter/>
          </a:ln>
        </p:spPr>
        <p:txBody>
          <a:bodyPr lIns="34289" rIns="3428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8" name="TextBox 2"/>
          <p:cNvSpPr txBox="1"/>
          <p:nvPr/>
        </p:nvSpPr>
        <p:spPr>
          <a:xfrm>
            <a:off x="5139106" y="6191514"/>
            <a:ext cx="1363295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85749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Indoor RH</a:t>
            </a:r>
          </a:p>
        </p:txBody>
      </p:sp>
    </p:spTree>
    <p:extLst>
      <p:ext uri="{BB962C8B-B14F-4D97-AF65-F5344CB8AC3E}">
        <p14:creationId xmlns:p14="http://schemas.microsoft.com/office/powerpoint/2010/main" val="570049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5" name="Picture 5" descr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509" y="1247806"/>
            <a:ext cx="3200436" cy="2367169"/>
          </a:xfrm>
          <a:prstGeom prst="rect">
            <a:avLst/>
          </a:prstGeom>
          <a:ln w="12700">
            <a:miter lim="400000"/>
          </a:ln>
        </p:spPr>
      </p:pic>
      <p:sp>
        <p:nvSpPr>
          <p:cNvPr id="2736" name="TextBox 9"/>
          <p:cNvSpPr txBox="1"/>
          <p:nvPr/>
        </p:nvSpPr>
        <p:spPr>
          <a:xfrm>
            <a:off x="3689910" y="1799604"/>
            <a:ext cx="457997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514345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5143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January 25 – March 11 (32 days)</a:t>
            </a:r>
          </a:p>
        </p:txBody>
      </p:sp>
      <p:graphicFrame>
        <p:nvGraphicFramePr>
          <p:cNvPr id="2737" name="Table 16"/>
          <p:cNvGraphicFramePr/>
          <p:nvPr/>
        </p:nvGraphicFramePr>
        <p:xfrm>
          <a:off x="187661" y="3991233"/>
          <a:ext cx="11816677" cy="2591121"/>
        </p:xfrm>
        <a:graphic>
          <a:graphicData uri="http://schemas.openxmlformats.org/drawingml/2006/table">
            <a:tbl>
              <a:tblPr firstRow="1" bandRow="1"/>
              <a:tblGrid>
                <a:gridCol w="2441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3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077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837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54937">
                <a:tc>
                  <a:txBody>
                    <a:bodyPr/>
                    <a:lstStyle/>
                    <a:p>
                      <a:pPr algn="ctr" defTabSz="412750"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  <a:p>
                      <a:pPr algn="ctr" defTabSz="412750"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dirty="0">
                          <a:solidFill>
                            <a:schemeClr val="bg1"/>
                          </a:solidFill>
                        </a:rPr>
                        <a:t>RH of classrooms </a:t>
                      </a:r>
                    </a:p>
                  </a:txBody>
                  <a:tcPr marL="25718" marR="25718" marT="25718" marB="25718" horzOverflow="overflow">
                    <a:solidFill>
                      <a:srgbClr val="0A406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
%  Airborne particles carrying virus (PCR)</a:t>
                      </a:r>
                    </a:p>
                  </a:txBody>
                  <a:tcPr marL="25718" marR="25718" marT="25718" marB="25718" horzOverflow="overflow">
                    <a:solidFill>
                      <a:srgbClr val="0A406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  <a:p>
                      <a:pPr algn="ctr" defTabSz="412750"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dirty="0">
                          <a:solidFill>
                            <a:schemeClr val="bg1"/>
                          </a:solidFill>
                        </a:rPr>
                        <a:t>Virulence of airborne virus </a:t>
                      </a:r>
                    </a:p>
                  </a:txBody>
                  <a:tcPr marL="25718" marR="25718" marT="25718" marB="25718" horzOverflow="overflow">
                    <a:solidFill>
                      <a:srgbClr val="0A406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  <a:p>
                      <a:pPr algn="ctr" defTabSz="412750"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dirty="0">
                          <a:solidFill>
                            <a:schemeClr val="bg1"/>
                          </a:solidFill>
                        </a:rPr>
                        <a:t># children absent due to influenza illness</a:t>
                      </a:r>
                    </a:p>
                  </a:txBody>
                  <a:tcPr marL="25718" marR="25718" marT="25718" marB="25718" horzOverflow="overflow">
                    <a:solidFill>
                      <a:srgbClr val="0A4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217"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20% </a:t>
                      </a:r>
                    </a:p>
                  </a:txBody>
                  <a:tcPr marL="25718" marR="25718" marT="25718" marB="25718" horzOverflow="overflow">
                    <a:solidFill>
                      <a:srgbClr val="BFBFBF">
                        <a:alpha val="4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49%</a:t>
                      </a:r>
                    </a:p>
                  </a:txBody>
                  <a:tcPr marL="25718" marR="25718" marT="25718" marB="25718" horzOverflow="overflow">
                    <a:solidFill>
                      <a:srgbClr val="BFBFBF">
                        <a:alpha val="4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75% </a:t>
                      </a:r>
                    </a:p>
                  </a:txBody>
                  <a:tcPr marL="25718" marR="25718" marT="25718" marB="25718" horzOverflow="overflow">
                    <a:solidFill>
                      <a:srgbClr val="BFBFBF">
                        <a:alpha val="4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718" marR="25718" marT="25718" marB="25718" horzOverflow="overflow">
                    <a:solidFill>
                      <a:srgbClr val="BFBFBF">
                        <a:alpha val="4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2967"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45%</a:t>
                      </a:r>
                    </a:p>
                  </a:txBody>
                  <a:tcPr marL="25718" marR="25718" marT="25718" marB="25718" horzOverflow="overflow">
                    <a:solidFill>
                      <a:srgbClr val="70AE2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19%</a:t>
                      </a:r>
                    </a:p>
                  </a:txBody>
                  <a:tcPr marL="25718" marR="25718" marT="25718" marB="25718" horzOverflow="overflow">
                    <a:solidFill>
                      <a:srgbClr val="70AE2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35% </a:t>
                      </a:r>
                    </a:p>
                  </a:txBody>
                  <a:tcPr marL="25718" marR="25718" marT="25718" marB="25718" horzOverflow="overflow">
                    <a:solidFill>
                      <a:srgbClr val="70AE2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12750">
                        <a:defRPr sz="1800"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5718" marR="25718" marT="25718" marB="25718" horzOverflow="overflow">
                    <a:solidFill>
                      <a:srgbClr val="70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738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55" y="1291344"/>
            <a:ext cx="3209721" cy="2367169"/>
          </a:xfrm>
          <a:prstGeom prst="rect">
            <a:avLst/>
          </a:prstGeom>
          <a:ln w="12700">
            <a:miter lim="400000"/>
          </a:ln>
        </p:spPr>
      </p:pic>
      <p:sp>
        <p:nvSpPr>
          <p:cNvPr id="2739" name="TextBox 13"/>
          <p:cNvSpPr txBox="1"/>
          <p:nvPr/>
        </p:nvSpPr>
        <p:spPr>
          <a:xfrm>
            <a:off x="3520337" y="2451268"/>
            <a:ext cx="474955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514345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5143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Half of the classrooms were humidified, the other half were not</a:t>
            </a:r>
          </a:p>
        </p:txBody>
      </p:sp>
      <p:sp>
        <p:nvSpPr>
          <p:cNvPr id="2740" name="Rectangle 8"/>
          <p:cNvSpPr txBox="1"/>
          <p:nvPr/>
        </p:nvSpPr>
        <p:spPr>
          <a:xfrm>
            <a:off x="678874" y="219626"/>
            <a:ext cx="11094722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3152" tIns="73152" rIns="73152" bIns="73152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363">
              <a:lnSpc>
                <a:spcPct val="90000"/>
              </a:lnSpc>
              <a:defRPr sz="3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ctr" defTabSz="914363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"/>
              </a:rPr>
              <a:t>2018: Humidity decreased Influenza A illness in a pre-school</a:t>
            </a:r>
          </a:p>
        </p:txBody>
      </p:sp>
    </p:spTree>
    <p:extLst>
      <p:ext uri="{BB962C8B-B14F-4D97-AF65-F5344CB8AC3E}">
        <p14:creationId xmlns:p14="http://schemas.microsoft.com/office/powerpoint/2010/main" val="1020165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E62299F-053E-CE49-82C0-F79E6D382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11104293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en-US" sz="3200" b="0" dirty="0">
                <a:latin typeface="+mn-lt"/>
                <a:ea typeface="+mj-ea"/>
                <a:cs typeface="+mj-cs"/>
              </a:rPr>
              <a:t>There are 3 possible </a:t>
            </a:r>
            <a:r>
              <a:rPr lang="en-US" sz="3200" b="0">
                <a:latin typeface="+mn-lt"/>
                <a:ea typeface="+mj-ea"/>
                <a:cs typeface="+mj-cs"/>
              </a:rPr>
              <a:t>steps where we can </a:t>
            </a:r>
            <a:r>
              <a:rPr lang="en-US" sz="3200" b="0" dirty="0">
                <a:latin typeface="+mn-lt"/>
                <a:ea typeface="+mj-ea"/>
                <a:cs typeface="+mj-cs"/>
              </a:rPr>
              <a:t>intercept the spread of COVID-19 disease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6E333B-3644-204F-ADC5-842623D1C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65" t="7846" r="27181" b="68087"/>
          <a:stretch/>
        </p:blipFill>
        <p:spPr>
          <a:xfrm>
            <a:off x="855405" y="1391264"/>
            <a:ext cx="10216017" cy="3554362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xmlns="" id="{54BB2E75-7C82-5B4F-A791-8619D4845C8D}"/>
              </a:ext>
            </a:extLst>
          </p:cNvPr>
          <p:cNvSpPr/>
          <p:nvPr/>
        </p:nvSpPr>
        <p:spPr>
          <a:xfrm rot="16200000">
            <a:off x="2089356" y="4045973"/>
            <a:ext cx="629265" cy="3097164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25F9A2-62AE-2A47-A0F7-E374BB228329}"/>
              </a:ext>
            </a:extLst>
          </p:cNvPr>
          <p:cNvSpPr txBox="1"/>
          <p:nvPr/>
        </p:nvSpPr>
        <p:spPr>
          <a:xfrm>
            <a:off x="1702097" y="6042139"/>
            <a:ext cx="140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xmlns="" id="{6B8ABE17-E39C-C142-BC66-8432C654EFD9}"/>
              </a:ext>
            </a:extLst>
          </p:cNvPr>
          <p:cNvSpPr/>
          <p:nvPr/>
        </p:nvSpPr>
        <p:spPr>
          <a:xfrm rot="16200000">
            <a:off x="5579808" y="3908323"/>
            <a:ext cx="629265" cy="3372466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F5DED8-0928-1F42-A9D9-98E1C9AD4A18}"/>
              </a:ext>
            </a:extLst>
          </p:cNvPr>
          <p:cNvSpPr txBox="1"/>
          <p:nvPr/>
        </p:nvSpPr>
        <p:spPr>
          <a:xfrm>
            <a:off x="4302894" y="5945115"/>
            <a:ext cx="294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Indoor air and surface “cleanliness”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CB5D21-764B-FC49-9C72-341E6D02500B}"/>
              </a:ext>
            </a:extLst>
          </p:cNvPr>
          <p:cNvSpPr txBox="1"/>
          <p:nvPr/>
        </p:nvSpPr>
        <p:spPr>
          <a:xfrm>
            <a:off x="7913469" y="5992807"/>
            <a:ext cx="294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health and immunity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9422A8DF-017D-DE46-8B54-425A610F2825}"/>
              </a:ext>
            </a:extLst>
          </p:cNvPr>
          <p:cNvSpPr/>
          <p:nvPr/>
        </p:nvSpPr>
        <p:spPr>
          <a:xfrm rot="16200000">
            <a:off x="9070557" y="3908323"/>
            <a:ext cx="629265" cy="3372466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02A0C2-A1CA-5147-BD5F-F99E75992410}"/>
              </a:ext>
            </a:extLst>
          </p:cNvPr>
          <p:cNvSpPr txBox="1"/>
          <p:nvPr/>
        </p:nvSpPr>
        <p:spPr>
          <a:xfrm>
            <a:off x="2182762" y="5049089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0FA03E-F470-FC44-8086-E4B11CC44DD6}"/>
              </a:ext>
            </a:extLst>
          </p:cNvPr>
          <p:cNvSpPr txBox="1"/>
          <p:nvPr/>
        </p:nvSpPr>
        <p:spPr>
          <a:xfrm>
            <a:off x="5707779" y="5029876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09B3E-6F7D-334C-95CA-203658315D4C}"/>
              </a:ext>
            </a:extLst>
          </p:cNvPr>
          <p:cNvSpPr txBox="1"/>
          <p:nvPr/>
        </p:nvSpPr>
        <p:spPr>
          <a:xfrm>
            <a:off x="9188552" y="5019368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519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/>
        </p:nvSpPr>
        <p:spPr>
          <a:xfrm>
            <a:off x="401575" y="-266110"/>
            <a:ext cx="10030944" cy="1311128"/>
          </a:xfrm>
          <a:prstGeom prst="rect">
            <a:avLst/>
          </a:prstGeom>
        </p:spPr>
        <p:txBody>
          <a:bodyPr vert="horz" lIns="68581" tIns="34290" rIns="68581" bIns="3429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825480">
              <a:spcBef>
                <a:spcPts val="5902"/>
              </a:spcBef>
              <a:buSzPct val="75000"/>
              <a:defRPr sz="6600" kern="1200">
                <a:solidFill>
                  <a:srgbClr val="20428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1pPr>
            <a:lvl2pPr>
              <a:defRPr sz="11200"/>
            </a:lvl2pPr>
            <a:lvl3pPr>
              <a:defRPr sz="112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marL="0" marR="0" lvl="0" indent="0" algn="l" defTabSz="825480" rtl="0" eaLnBrk="1" fontAlgn="auto" latinLnBrk="0" hangingPunct="1">
              <a:lnSpc>
                <a:spcPct val="100000"/>
              </a:lnSpc>
              <a:spcBef>
                <a:spcPts val="5902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determines if this cough will infect others? </a:t>
            </a:r>
          </a:p>
        </p:txBody>
      </p:sp>
      <p:pic>
        <p:nvPicPr>
          <p:cNvPr id="7" name="SneezeGIF.gif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665" y="1045018"/>
            <a:ext cx="9364986" cy="56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2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TextBox 4"/>
          <p:cNvSpPr txBox="1"/>
          <p:nvPr/>
        </p:nvSpPr>
        <p:spPr>
          <a:xfrm>
            <a:off x="1241087" y="4426701"/>
            <a:ext cx="2330037" cy="8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8053" tIns="18053" rIns="18053" bIns="18053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Greater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aerosol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transmission</a:t>
            </a:r>
          </a:p>
        </p:txBody>
      </p:sp>
      <p:sp>
        <p:nvSpPr>
          <p:cNvPr id="2769" name="TextBox 5"/>
          <p:cNvSpPr txBox="1"/>
          <p:nvPr/>
        </p:nvSpPr>
        <p:spPr>
          <a:xfrm>
            <a:off x="8344668" y="4426701"/>
            <a:ext cx="3158710" cy="8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8053" tIns="18053" rIns="18053" bIns="18053">
            <a:spAutoFit/>
          </a:bodyPr>
          <a:lstStyle>
            <a:defPPr>
              <a:defRPr lang="en-US"/>
            </a:defPPr>
            <a:lvl1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Increased survival and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virulence of pathogens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77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928" y="2475757"/>
            <a:ext cx="1494252" cy="1494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504" y="2475757"/>
            <a:ext cx="1585721" cy="158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2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63" y="2475757"/>
            <a:ext cx="1382111" cy="1402405"/>
          </a:xfrm>
          <a:prstGeom prst="rect">
            <a:avLst/>
          </a:prstGeom>
          <a:ln w="12700">
            <a:miter lim="400000"/>
          </a:ln>
        </p:spPr>
      </p:pic>
      <p:sp>
        <p:nvSpPr>
          <p:cNvPr id="2773" name="TextBox 10"/>
          <p:cNvSpPr txBox="1"/>
          <p:nvPr/>
        </p:nvSpPr>
        <p:spPr>
          <a:xfrm>
            <a:off x="4090598" y="4426701"/>
            <a:ext cx="3782684" cy="1236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8053" tIns="18053" rIns="18053" bIns="18053">
            <a:spAutoFit/>
          </a:bodyPr>
          <a:lstStyle>
            <a:defPPr>
              <a:defRPr lang="en-US"/>
            </a:defPPr>
            <a:lvl1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Evasion from surface cleaning through resuspension</a:t>
            </a:r>
          </a:p>
        </p:txBody>
      </p:sp>
      <p:sp>
        <p:nvSpPr>
          <p:cNvPr id="2774" name="Text Placeholder 1"/>
          <p:cNvSpPr txBox="1"/>
          <p:nvPr/>
        </p:nvSpPr>
        <p:spPr>
          <a:xfrm>
            <a:off x="459878" y="242579"/>
            <a:ext cx="946414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defPPr>
              <a:defRPr lang="en-US"/>
            </a:defPPr>
            <a:lvl1pPr defTabSz="309563" hangingPunct="0">
              <a:defRPr sz="3200" kern="0">
                <a:solidFill>
                  <a:srgbClr val="FFFFFF"/>
                </a:solidFill>
                <a:latin typeface="+mj-lt"/>
                <a:ea typeface="Arial"/>
                <a:cs typeface="Arial"/>
              </a:defRPr>
            </a:lvl1pPr>
          </a:lstStyle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Pathogen infectivity is high when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RH &lt; 40%</a:t>
            </a:r>
          </a:p>
        </p:txBody>
      </p:sp>
    </p:spTree>
    <p:extLst>
      <p:ext uri="{BB962C8B-B14F-4D97-AF65-F5344CB8AC3E}">
        <p14:creationId xmlns:p14="http://schemas.microsoft.com/office/powerpoint/2010/main" val="2304276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77"/>
          <p:cNvSpPr/>
          <p:nvPr/>
        </p:nvSpPr>
        <p:spPr>
          <a:xfrm>
            <a:off x="3204507" y="4067853"/>
            <a:ext cx="1396753" cy="1350820"/>
          </a:xfrm>
          <a:prstGeom prst="ellipse">
            <a:avLst/>
          </a:prstGeom>
          <a:gradFill>
            <a:gsLst>
              <a:gs pos="84005">
                <a:srgbClr val="FF0000"/>
              </a:gs>
              <a:gs pos="11000">
                <a:schemeClr val="accent2">
                  <a:lumMod val="0"/>
                  <a:lumOff val="100000"/>
                </a:schemeClr>
              </a:gs>
              <a:gs pos="65000">
                <a:schemeClr val="accent2"/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100000" b="100000"/>
            </a:path>
          </a:gradFill>
          <a:ln w="952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81496" y="3423949"/>
            <a:ext cx="332562" cy="337705"/>
          </a:xfrm>
          <a:prstGeom prst="ellipse">
            <a:avLst/>
          </a:prstGeom>
          <a:gradFill>
            <a:gsLst>
              <a:gs pos="11000">
                <a:schemeClr val="accent2">
                  <a:lumMod val="0"/>
                  <a:lumOff val="100000"/>
                </a:schemeClr>
              </a:gs>
              <a:gs pos="65000">
                <a:schemeClr val="accent2"/>
              </a:gs>
              <a:gs pos="100000">
                <a:srgbClr val="FF0000"/>
              </a:gs>
            </a:gsLst>
            <a:path path="circle">
              <a:fillToRect l="100000" b="100000"/>
            </a:path>
          </a:gradFill>
          <a:ln w="1270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641821" y="2975968"/>
            <a:ext cx="199536" cy="202623"/>
          </a:xfrm>
          <a:prstGeom prst="ellipse">
            <a:avLst/>
          </a:prstGeom>
          <a:gradFill>
            <a:gsLst>
              <a:gs pos="11000">
                <a:schemeClr val="accent2">
                  <a:lumMod val="0"/>
                  <a:lumOff val="100000"/>
                </a:schemeClr>
              </a:gs>
              <a:gs pos="65000">
                <a:schemeClr val="accent2"/>
              </a:gs>
              <a:gs pos="100000">
                <a:srgbClr val="FF0000"/>
              </a:gs>
            </a:gsLst>
            <a:path path="circle">
              <a:fillToRect l="100000" b="100000"/>
            </a:path>
          </a:gradFill>
          <a:ln w="1270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5293902" y="2704093"/>
            <a:ext cx="133024" cy="135083"/>
          </a:xfrm>
          <a:prstGeom prst="ellipse">
            <a:avLst/>
          </a:prstGeom>
          <a:gradFill>
            <a:gsLst>
              <a:gs pos="11000">
                <a:schemeClr val="accent2">
                  <a:lumMod val="0"/>
                  <a:lumOff val="100000"/>
                </a:schemeClr>
              </a:gs>
              <a:gs pos="65000">
                <a:schemeClr val="accent2"/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100000" b="100000"/>
            </a:path>
          </a:gradFill>
          <a:ln w="1270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977173" y="2636553"/>
            <a:ext cx="66513" cy="67541"/>
          </a:xfrm>
          <a:prstGeom prst="ellipse">
            <a:avLst/>
          </a:prstGeom>
          <a:gradFill>
            <a:gsLst>
              <a:gs pos="11000">
                <a:schemeClr val="accent2">
                  <a:lumMod val="0"/>
                  <a:lumOff val="100000"/>
                </a:schemeClr>
              </a:gs>
              <a:gs pos="65000">
                <a:schemeClr val="accent2"/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100000" b="100000"/>
            </a:path>
          </a:gradFill>
          <a:ln w="1270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590708" y="4593221"/>
            <a:ext cx="683200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100 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414052" y="3458386"/>
            <a:ext cx="470000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10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907867" y="2908426"/>
            <a:ext cx="327334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3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176711" y="2501469"/>
            <a:ext cx="540533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0.5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440805" y="2618376"/>
            <a:ext cx="327334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1</a:t>
            </a:r>
          </a:p>
        </p:txBody>
      </p:sp>
      <p:sp>
        <p:nvSpPr>
          <p:cNvPr id="88" name="Rectangle 87"/>
          <p:cNvSpPr/>
          <p:nvPr/>
        </p:nvSpPr>
        <p:spPr>
          <a:xfrm>
            <a:off x="8510771" y="2498207"/>
            <a:ext cx="2363147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41 hours – 21 days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633088" y="4503611"/>
            <a:ext cx="1353256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6 seconds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463821" y="3361542"/>
            <a:ext cx="1322798" cy="40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 1.5 hours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736510" y="1663953"/>
            <a:ext cx="5022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Droplet diameter in microns (um)</a:t>
            </a:r>
          </a:p>
        </p:txBody>
      </p:sp>
      <p:sp>
        <p:nvSpPr>
          <p:cNvPr id="94" name="Rectangle 93"/>
          <p:cNvSpPr/>
          <p:nvPr/>
        </p:nvSpPr>
        <p:spPr>
          <a:xfrm>
            <a:off x="8633088" y="1711873"/>
            <a:ext cx="1636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Float time</a:t>
            </a:r>
          </a:p>
        </p:txBody>
      </p:sp>
      <p:sp>
        <p:nvSpPr>
          <p:cNvPr id="18" name="Isosceles Triangle 47"/>
          <p:cNvSpPr/>
          <p:nvPr/>
        </p:nvSpPr>
        <p:spPr>
          <a:xfrm>
            <a:off x="5053903" y="5864507"/>
            <a:ext cx="3132837" cy="290275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41955" y="5830175"/>
            <a:ext cx="1174468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10m+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05338" y="5830175"/>
            <a:ext cx="1005061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1m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1112" y="5830175"/>
            <a:ext cx="344250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1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Distance travelled: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xmlns="" id="{6DA31659-0EB6-CD4D-8E03-0D99E6709F03}"/>
              </a:ext>
            </a:extLst>
          </p:cNvPr>
          <p:cNvSpPr txBox="1">
            <a:spLocks/>
          </p:cNvSpPr>
          <p:nvPr/>
        </p:nvSpPr>
        <p:spPr>
          <a:xfrm>
            <a:off x="504860" y="-99552"/>
            <a:ext cx="11077652" cy="5016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45713" rIns="45713" bIns="45713" rtlCol="0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>
              <a:lnSpc>
                <a:spcPct val="90000"/>
              </a:lnSpc>
              <a:spcBef>
                <a:spcPts val="2000"/>
              </a:spcBef>
              <a:defRPr sz="8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+mn-ea"/>
                <a:cs typeface="Arial Narrow" charset="0"/>
              </a:defRPr>
            </a:lvl1pPr>
            <a:lvl2pPr>
              <a:defRPr sz="11200"/>
            </a:lvl2pPr>
            <a:lvl3pPr>
              <a:defRPr sz="112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Helvetica Light"/>
              </a:rPr>
              <a:t>Infectious droplets shrink, travel far and evade surface cleaning when the air is dry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sym typeface="Helvetica Light"/>
              </a:rPr>
              <a:t>　</a:t>
            </a:r>
            <a:endParaRPr kumimoji="0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63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0B8DFA-6996-7A4E-9175-A2994DCC4896}"/>
              </a:ext>
            </a:extLst>
          </p:cNvPr>
          <p:cNvSpPr/>
          <p:nvPr/>
        </p:nvSpPr>
        <p:spPr>
          <a:xfrm>
            <a:off x="427823" y="-45991"/>
            <a:ext cx="11169041" cy="1463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45713" rIns="45713" bIns="45713" rtlCol="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air and surfaces in Wuhan ICU with COVID-19 were widely contaminated by SARS-CoV-2 up to 14 feet away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717A71-3815-1E41-B264-572800AA72F4}"/>
              </a:ext>
            </a:extLst>
          </p:cNvPr>
          <p:cNvSpPr/>
          <p:nvPr/>
        </p:nvSpPr>
        <p:spPr>
          <a:xfrm>
            <a:off x="177452" y="6273225"/>
            <a:ext cx="10592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Guo Z-D, Wang Z-Y, Zhang S-F, Li X, Li L, Li C, et al. Aerosol and surface distribution of severe acute respiratory syndrome coronavirus 2 in hospital wards, Wuhan, China, 2020.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Emerg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Infect Dis. April 10.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A1099887-EEA5-E74B-AFE0-F65AEFC80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26" y="1825107"/>
            <a:ext cx="5115492" cy="341032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20A42A37-F3A2-4B4A-A5BB-F238362F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43" y="1825107"/>
            <a:ext cx="3716353" cy="4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E8E7BA-9CB1-F446-B4EF-5CE046534E85}"/>
              </a:ext>
            </a:extLst>
          </p:cNvPr>
          <p:cNvSpPr/>
          <p:nvPr/>
        </p:nvSpPr>
        <p:spPr>
          <a:xfrm>
            <a:off x="7108821" y="2028695"/>
            <a:ext cx="1666879" cy="3966747"/>
          </a:xfrm>
          <a:prstGeom prst="rect">
            <a:avLst/>
          </a:prstGeom>
          <a:solidFill>
            <a:srgbClr val="57CD6C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1E8E40-CEEE-1D49-AA00-8F4FB6F80C99}"/>
              </a:ext>
            </a:extLst>
          </p:cNvPr>
          <p:cNvSpPr txBox="1"/>
          <p:nvPr/>
        </p:nvSpPr>
        <p:spPr>
          <a:xfrm>
            <a:off x="1905918" y="2171702"/>
            <a:ext cx="1257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r" defTabSz="1028690" hangingPunct="1">
              <a:defRPr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514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Highly infectious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C18D63-B8F3-9447-9CFE-621F9C0114E7}"/>
              </a:ext>
            </a:extLst>
          </p:cNvPr>
          <p:cNvSpPr txBox="1"/>
          <p:nvPr/>
        </p:nvSpPr>
        <p:spPr>
          <a:xfrm>
            <a:off x="2017452" y="4859492"/>
            <a:ext cx="104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14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Non-infectious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xmlns="" id="{27AC409A-FD8C-6D4B-BB34-2CB7ADFE6142}"/>
              </a:ext>
            </a:extLst>
          </p:cNvPr>
          <p:cNvGraphicFramePr>
            <a:graphicFrameLocks/>
          </p:cNvGraphicFramePr>
          <p:nvPr/>
        </p:nvGraphicFramePr>
        <p:xfrm>
          <a:off x="3308344" y="2028695"/>
          <a:ext cx="7600956" cy="434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D328A1-85A6-1144-A773-748A9D10F52E}"/>
              </a:ext>
            </a:extLst>
          </p:cNvPr>
          <p:cNvSpPr/>
          <p:nvPr/>
        </p:nvSpPr>
        <p:spPr>
          <a:xfrm rot="16200000">
            <a:off x="1883453" y="3657888"/>
            <a:ext cx="18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Virus-Viability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Helvetica Light"/>
              </a:rPr>
              <a:t> (%)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4A7479-DEC1-6445-982A-31F38D34FCA3}"/>
              </a:ext>
            </a:extLst>
          </p:cNvPr>
          <p:cNvSpPr/>
          <p:nvPr/>
        </p:nvSpPr>
        <p:spPr>
          <a:xfrm>
            <a:off x="7108821" y="6420207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Helvetica Light"/>
              </a:rPr>
              <a:t>RH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(%)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3BD49B03-8156-2441-918A-CFD537F1D9BA}"/>
              </a:ext>
            </a:extLst>
          </p:cNvPr>
          <p:cNvSpPr txBox="1">
            <a:spLocks/>
          </p:cNvSpPr>
          <p:nvPr/>
        </p:nvSpPr>
        <p:spPr>
          <a:xfrm>
            <a:off x="448351" y="164868"/>
            <a:ext cx="11108718" cy="3000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45713" rIns="45713" bIns="45713" rtlCol="0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>
              <a:lnSpc>
                <a:spcPct val="90000"/>
              </a:lnSpc>
              <a:spcBef>
                <a:spcPts val="2000"/>
              </a:spcBef>
              <a:defRPr sz="8800" kern="1200">
                <a:solidFill>
                  <a:srgbClr val="21478D"/>
                </a:solidFill>
                <a:latin typeface="Arial Narrow" charset="0"/>
                <a:ea typeface="+mn-ea"/>
                <a:cs typeface="Arial Narrow" charset="0"/>
              </a:defRPr>
            </a:lvl1pPr>
            <a:lvl2pPr>
              <a:defRPr sz="11200"/>
            </a:lvl2pPr>
            <a:lvl3pPr>
              <a:defRPr sz="112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Influenza A virus is more infectious when RH is below 40%</a:t>
            </a:r>
            <a:r>
              <a:rPr kumimoji="0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  <a:sym typeface="Helvetica Light"/>
              </a:rPr>
              <a:t> 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D5353C-0F1C-D44A-B771-3E7C991FB1B7}"/>
              </a:ext>
            </a:extLst>
          </p:cNvPr>
          <p:cNvSpPr txBox="1"/>
          <p:nvPr/>
        </p:nvSpPr>
        <p:spPr>
          <a:xfrm>
            <a:off x="448351" y="6210141"/>
            <a:ext cx="893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Noti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953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EA11EBC5-58C7-9A46-B828-EB6710BF9956}"/>
              </a:ext>
            </a:extLst>
          </p:cNvPr>
          <p:cNvSpPr txBox="1">
            <a:spLocks/>
          </p:cNvSpPr>
          <p:nvPr/>
        </p:nvSpPr>
        <p:spPr>
          <a:xfrm>
            <a:off x="278138" y="-150041"/>
            <a:ext cx="11913862" cy="3000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45713" rIns="45713" bIns="45713" rtlCol="0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>
              <a:lnSpc>
                <a:spcPct val="90000"/>
              </a:lnSpc>
              <a:spcBef>
                <a:spcPts val="2000"/>
              </a:spcBef>
              <a:defRPr sz="8800" kern="1200">
                <a:solidFill>
                  <a:srgbClr val="21478D"/>
                </a:solidFill>
                <a:latin typeface="Arial Narrow" charset="0"/>
                <a:ea typeface="+mn-ea"/>
                <a:cs typeface="Arial Narrow" charset="0"/>
              </a:defRPr>
            </a:lvl1pPr>
            <a:lvl2pPr>
              <a:defRPr sz="11200"/>
            </a:lvl2pPr>
            <a:lvl3pPr>
              <a:defRPr sz="112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Humidification to 50% RH reduces the viable Coronavirus to less than 1% in 2 days, significantly decreasing the infection risk (blue line).</a:t>
            </a:r>
          </a:p>
        </p:txBody>
      </p:sp>
      <p:sp>
        <p:nvSpPr>
          <p:cNvPr id="4" name="Rechteck 35">
            <a:extLst>
              <a:ext uri="{FF2B5EF4-FFF2-40B4-BE49-F238E27FC236}">
                <a16:creationId xmlns:a16="http://schemas.microsoft.com/office/drawing/2014/main" xmlns="" id="{FC3B5401-032D-334E-87B0-E8F31BFF94D4}"/>
              </a:ext>
            </a:extLst>
          </p:cNvPr>
          <p:cNvSpPr/>
          <p:nvPr/>
        </p:nvSpPr>
        <p:spPr>
          <a:xfrm>
            <a:off x="1934560" y="1381528"/>
            <a:ext cx="7693118" cy="5152145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Gerader Verbinder 81">
            <a:extLst>
              <a:ext uri="{FF2B5EF4-FFF2-40B4-BE49-F238E27FC236}">
                <a16:creationId xmlns:a16="http://schemas.microsoft.com/office/drawing/2014/main" xmlns="" id="{1523F8AC-103E-124E-92DB-986385745A7C}"/>
              </a:ext>
            </a:extLst>
          </p:cNvPr>
          <p:cNvCxnSpPr/>
          <p:nvPr/>
        </p:nvCxnSpPr>
        <p:spPr>
          <a:xfrm flipV="1">
            <a:off x="8418927" y="4384357"/>
            <a:ext cx="14532" cy="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20">
            <a:extLst>
              <a:ext uri="{FF2B5EF4-FFF2-40B4-BE49-F238E27FC236}">
                <a16:creationId xmlns:a16="http://schemas.microsoft.com/office/drawing/2014/main" xmlns="" id="{E554E062-6061-1A43-8071-D70D0D916CDF}"/>
              </a:ext>
            </a:extLst>
          </p:cNvPr>
          <p:cNvCxnSpPr/>
          <p:nvPr/>
        </p:nvCxnSpPr>
        <p:spPr>
          <a:xfrm>
            <a:off x="1972145" y="1489528"/>
            <a:ext cx="513382" cy="72818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53">
            <a:extLst>
              <a:ext uri="{FF2B5EF4-FFF2-40B4-BE49-F238E27FC236}">
                <a16:creationId xmlns:a16="http://schemas.microsoft.com/office/drawing/2014/main" xmlns="" id="{EE3529B0-D94C-8D4B-8A1C-A9ECC8052740}"/>
              </a:ext>
            </a:extLst>
          </p:cNvPr>
          <p:cNvCxnSpPr/>
          <p:nvPr/>
        </p:nvCxnSpPr>
        <p:spPr>
          <a:xfrm>
            <a:off x="2476145" y="1371004"/>
            <a:ext cx="576000" cy="520436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18">
            <a:extLst>
              <a:ext uri="{FF2B5EF4-FFF2-40B4-BE49-F238E27FC236}">
                <a16:creationId xmlns:a16="http://schemas.microsoft.com/office/drawing/2014/main" xmlns="" id="{4D65E06D-3D67-4A48-BD62-846CC295B227}"/>
              </a:ext>
            </a:extLst>
          </p:cNvPr>
          <p:cNvCxnSpPr/>
          <p:nvPr/>
        </p:nvCxnSpPr>
        <p:spPr>
          <a:xfrm flipV="1">
            <a:off x="6364145" y="3257155"/>
            <a:ext cx="576000" cy="5458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28">
            <a:extLst>
              <a:ext uri="{FF2B5EF4-FFF2-40B4-BE49-F238E27FC236}">
                <a16:creationId xmlns:a16="http://schemas.microsoft.com/office/drawing/2014/main" xmlns="" id="{55DE2A79-F55C-174D-A618-E98A23399F8B}"/>
              </a:ext>
            </a:extLst>
          </p:cNvPr>
          <p:cNvCxnSpPr/>
          <p:nvPr/>
        </p:nvCxnSpPr>
        <p:spPr>
          <a:xfrm>
            <a:off x="7480145" y="3596542"/>
            <a:ext cx="1008000" cy="430375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56">
            <a:extLst>
              <a:ext uri="{FF2B5EF4-FFF2-40B4-BE49-F238E27FC236}">
                <a16:creationId xmlns:a16="http://schemas.microsoft.com/office/drawing/2014/main" xmlns="" id="{4AFEC3C6-0C70-4C40-8125-702B608080D3}"/>
              </a:ext>
            </a:extLst>
          </p:cNvPr>
          <p:cNvCxnSpPr/>
          <p:nvPr/>
        </p:nvCxnSpPr>
        <p:spPr>
          <a:xfrm>
            <a:off x="3039921" y="1876796"/>
            <a:ext cx="545861" cy="514830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59">
            <a:extLst>
              <a:ext uri="{FF2B5EF4-FFF2-40B4-BE49-F238E27FC236}">
                <a16:creationId xmlns:a16="http://schemas.microsoft.com/office/drawing/2014/main" xmlns="" id="{49270B8E-5DCD-EB46-B4A1-4F38A4BB3F4F}"/>
              </a:ext>
            </a:extLst>
          </p:cNvPr>
          <p:cNvCxnSpPr/>
          <p:nvPr/>
        </p:nvCxnSpPr>
        <p:spPr>
          <a:xfrm>
            <a:off x="3584340" y="2380796"/>
            <a:ext cx="550128" cy="7204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3">
            <a:extLst>
              <a:ext uri="{FF2B5EF4-FFF2-40B4-BE49-F238E27FC236}">
                <a16:creationId xmlns:a16="http://schemas.microsoft.com/office/drawing/2014/main" xmlns="" id="{3DBB0891-1088-234E-90AB-B3BA4FA17D99}"/>
              </a:ext>
            </a:extLst>
          </p:cNvPr>
          <p:cNvCxnSpPr/>
          <p:nvPr/>
        </p:nvCxnSpPr>
        <p:spPr>
          <a:xfrm>
            <a:off x="2485527" y="2217710"/>
            <a:ext cx="541451" cy="19440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5">
            <a:extLst>
              <a:ext uri="{FF2B5EF4-FFF2-40B4-BE49-F238E27FC236}">
                <a16:creationId xmlns:a16="http://schemas.microsoft.com/office/drawing/2014/main" xmlns="" id="{B2324269-B534-CE41-AA81-C62D19088C9C}"/>
              </a:ext>
            </a:extLst>
          </p:cNvPr>
          <p:cNvCxnSpPr/>
          <p:nvPr/>
        </p:nvCxnSpPr>
        <p:spPr>
          <a:xfrm flipV="1">
            <a:off x="1936841" y="1120796"/>
            <a:ext cx="0" cy="54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8">
            <a:extLst>
              <a:ext uri="{FF2B5EF4-FFF2-40B4-BE49-F238E27FC236}">
                <a16:creationId xmlns:a16="http://schemas.microsoft.com/office/drawing/2014/main" xmlns="" id="{5571670E-F837-4E41-BC93-32AD287479B7}"/>
              </a:ext>
            </a:extLst>
          </p:cNvPr>
          <p:cNvCxnSpPr/>
          <p:nvPr/>
        </p:nvCxnSpPr>
        <p:spPr>
          <a:xfrm>
            <a:off x="1936841" y="6529054"/>
            <a:ext cx="79260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0">
            <a:extLst>
              <a:ext uri="{FF2B5EF4-FFF2-40B4-BE49-F238E27FC236}">
                <a16:creationId xmlns:a16="http://schemas.microsoft.com/office/drawing/2014/main" xmlns="" id="{FD45855C-639A-FC43-A22E-66016FAC6E1B}"/>
              </a:ext>
            </a:extLst>
          </p:cNvPr>
          <p:cNvSpPr txBox="1"/>
          <p:nvPr/>
        </p:nvSpPr>
        <p:spPr>
          <a:xfrm>
            <a:off x="1352411" y="1381054"/>
            <a:ext cx="63675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0.1</a:t>
            </a: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0.01</a:t>
            </a: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xmlns="" id="{9BFADFCB-2D12-8140-BCD8-90FC0CC08AF9}"/>
              </a:ext>
            </a:extLst>
          </p:cNvPr>
          <p:cNvSpPr txBox="1"/>
          <p:nvPr/>
        </p:nvSpPr>
        <p:spPr>
          <a:xfrm>
            <a:off x="1837312" y="6550223"/>
            <a:ext cx="871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1            2           3            4           5           6            7            8           9          10          11        12         13         14 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</a:p>
        </p:txBody>
      </p:sp>
      <p:cxnSp>
        <p:nvCxnSpPr>
          <p:cNvPr id="18" name="Gerader Verbinder 14">
            <a:extLst>
              <a:ext uri="{FF2B5EF4-FFF2-40B4-BE49-F238E27FC236}">
                <a16:creationId xmlns:a16="http://schemas.microsoft.com/office/drawing/2014/main" xmlns="" id="{10BA6C63-742F-F04F-AA1B-74AF7DBEBA00}"/>
              </a:ext>
            </a:extLst>
          </p:cNvPr>
          <p:cNvCxnSpPr/>
          <p:nvPr/>
        </p:nvCxnSpPr>
        <p:spPr>
          <a:xfrm>
            <a:off x="1939667" y="1430555"/>
            <a:ext cx="3829581" cy="123128"/>
          </a:xfrm>
          <a:prstGeom prst="line">
            <a:avLst/>
          </a:prstGeom>
          <a:ln w="317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7">
            <a:extLst>
              <a:ext uri="{FF2B5EF4-FFF2-40B4-BE49-F238E27FC236}">
                <a16:creationId xmlns:a16="http://schemas.microsoft.com/office/drawing/2014/main" xmlns="" id="{91AB129D-F879-2947-B577-5E167EBD0B7F}"/>
              </a:ext>
            </a:extLst>
          </p:cNvPr>
          <p:cNvCxnSpPr/>
          <p:nvPr/>
        </p:nvCxnSpPr>
        <p:spPr>
          <a:xfrm>
            <a:off x="5783409" y="1553683"/>
            <a:ext cx="3854836" cy="876147"/>
          </a:xfrm>
          <a:prstGeom prst="line">
            <a:avLst/>
          </a:prstGeom>
          <a:ln w="317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26">
            <a:extLst>
              <a:ext uri="{FF2B5EF4-FFF2-40B4-BE49-F238E27FC236}">
                <a16:creationId xmlns:a16="http://schemas.microsoft.com/office/drawing/2014/main" xmlns="" id="{87852F62-E0A5-4844-A98D-E2D3C00CF710}"/>
              </a:ext>
            </a:extLst>
          </p:cNvPr>
          <p:cNvCxnSpPr/>
          <p:nvPr/>
        </p:nvCxnSpPr>
        <p:spPr>
          <a:xfrm flipV="1">
            <a:off x="3033449" y="4035175"/>
            <a:ext cx="506911" cy="14167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45">
            <a:extLst>
              <a:ext uri="{FF2B5EF4-FFF2-40B4-BE49-F238E27FC236}">
                <a16:creationId xmlns:a16="http://schemas.microsoft.com/office/drawing/2014/main" xmlns="" id="{13E51E2F-947A-9A4D-8D12-28553D3AC4F1}"/>
              </a:ext>
            </a:extLst>
          </p:cNvPr>
          <p:cNvCxnSpPr/>
          <p:nvPr/>
        </p:nvCxnSpPr>
        <p:spPr>
          <a:xfrm>
            <a:off x="1950760" y="1355741"/>
            <a:ext cx="534767" cy="4710"/>
          </a:xfrm>
          <a:prstGeom prst="line">
            <a:avLst/>
          </a:prstGeom>
          <a:ln w="31750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63">
            <a:extLst>
              <a:ext uri="{FF2B5EF4-FFF2-40B4-BE49-F238E27FC236}">
                <a16:creationId xmlns:a16="http://schemas.microsoft.com/office/drawing/2014/main" xmlns="" id="{96EA5D44-CA54-5B4F-A5C0-13653B082479}"/>
              </a:ext>
            </a:extLst>
          </p:cNvPr>
          <p:cNvCxnSpPr/>
          <p:nvPr/>
        </p:nvCxnSpPr>
        <p:spPr>
          <a:xfrm>
            <a:off x="4134468" y="2388000"/>
            <a:ext cx="554394" cy="18270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95">
            <a:extLst>
              <a:ext uri="{FF2B5EF4-FFF2-40B4-BE49-F238E27FC236}">
                <a16:creationId xmlns:a16="http://schemas.microsoft.com/office/drawing/2014/main" xmlns="" id="{56F7CBB5-B701-3446-9E65-C691ADAA9F63}"/>
              </a:ext>
            </a:extLst>
          </p:cNvPr>
          <p:cNvCxnSpPr/>
          <p:nvPr/>
        </p:nvCxnSpPr>
        <p:spPr>
          <a:xfrm>
            <a:off x="1936841" y="1430555"/>
            <a:ext cx="7704472" cy="1136825"/>
          </a:xfrm>
          <a:prstGeom prst="line">
            <a:avLst/>
          </a:prstGeom>
          <a:ln w="444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102">
            <a:extLst>
              <a:ext uri="{FF2B5EF4-FFF2-40B4-BE49-F238E27FC236}">
                <a16:creationId xmlns:a16="http://schemas.microsoft.com/office/drawing/2014/main" xmlns="" id="{10CE9426-08DC-4A4B-B84D-49007E4CBC21}"/>
              </a:ext>
            </a:extLst>
          </p:cNvPr>
          <p:cNvCxnSpPr/>
          <p:nvPr/>
        </p:nvCxnSpPr>
        <p:spPr>
          <a:xfrm>
            <a:off x="1957231" y="1554689"/>
            <a:ext cx="2693063" cy="4179799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111">
            <a:extLst>
              <a:ext uri="{FF2B5EF4-FFF2-40B4-BE49-F238E27FC236}">
                <a16:creationId xmlns:a16="http://schemas.microsoft.com/office/drawing/2014/main" xmlns="" id="{6CA4C6BB-973C-0A49-8C2C-F6D8314D83EC}"/>
              </a:ext>
            </a:extLst>
          </p:cNvPr>
          <p:cNvSpPr txBox="1"/>
          <p:nvPr/>
        </p:nvSpPr>
        <p:spPr>
          <a:xfrm>
            <a:off x="883150" y="2906628"/>
            <a:ext cx="492443" cy="20287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viable viruses [%] </a:t>
            </a:r>
          </a:p>
        </p:txBody>
      </p:sp>
      <p:sp>
        <p:nvSpPr>
          <p:cNvPr id="26" name="Textfeld 108">
            <a:extLst>
              <a:ext uri="{FF2B5EF4-FFF2-40B4-BE49-F238E27FC236}">
                <a16:creationId xmlns:a16="http://schemas.microsoft.com/office/drawing/2014/main" xmlns="" id="{FD013B86-5434-3743-9CEC-5602978407E6}"/>
              </a:ext>
            </a:extLst>
          </p:cNvPr>
          <p:cNvSpPr txBox="1"/>
          <p:nvPr/>
        </p:nvSpPr>
        <p:spPr>
          <a:xfrm>
            <a:off x="6856078" y="2330788"/>
            <a:ext cx="32723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 20% 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20°C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inactivation log</a:t>
            </a:r>
            <a:r>
              <a:rPr kumimoji="0" lang="en-GB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- 0.081/day </a:t>
            </a:r>
          </a:p>
        </p:txBody>
      </p:sp>
      <p:sp>
        <p:nvSpPr>
          <p:cNvPr id="27" name="Textfeld 109">
            <a:extLst>
              <a:ext uri="{FF2B5EF4-FFF2-40B4-BE49-F238E27FC236}">
                <a16:creationId xmlns:a16="http://schemas.microsoft.com/office/drawing/2014/main" xmlns="" id="{54BF2DA3-E2A1-2C44-86C3-46A9E357C59A}"/>
              </a:ext>
            </a:extLst>
          </p:cNvPr>
          <p:cNvSpPr txBox="1"/>
          <p:nvPr/>
        </p:nvSpPr>
        <p:spPr>
          <a:xfrm>
            <a:off x="4966028" y="3409826"/>
            <a:ext cx="30313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 80%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 20°C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inactivation log</a:t>
            </a:r>
            <a:r>
              <a:rPr kumimoji="0" lang="en-GB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- 0.212/day</a:t>
            </a:r>
          </a:p>
        </p:txBody>
      </p:sp>
      <p:sp>
        <p:nvSpPr>
          <p:cNvPr id="28" name="Textfeld 110">
            <a:extLst>
              <a:ext uri="{FF2B5EF4-FFF2-40B4-BE49-F238E27FC236}">
                <a16:creationId xmlns:a16="http://schemas.microsoft.com/office/drawing/2014/main" xmlns="" id="{C18D65FE-AD02-ED48-AA75-97C69B5891CE}"/>
              </a:ext>
            </a:extLst>
          </p:cNvPr>
          <p:cNvSpPr txBox="1"/>
          <p:nvPr/>
        </p:nvSpPr>
        <p:spPr>
          <a:xfrm>
            <a:off x="2367588" y="5465018"/>
            <a:ext cx="2770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 50%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 20°C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inactivation log</a:t>
            </a:r>
            <a:r>
              <a:rPr kumimoji="0" lang="en-GB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- 0.896/day</a:t>
            </a:r>
          </a:p>
        </p:txBody>
      </p:sp>
      <p:cxnSp>
        <p:nvCxnSpPr>
          <p:cNvPr id="29" name="Gerader Verbinder 12">
            <a:extLst>
              <a:ext uri="{FF2B5EF4-FFF2-40B4-BE49-F238E27FC236}">
                <a16:creationId xmlns:a16="http://schemas.microsoft.com/office/drawing/2014/main" xmlns="" id="{48AF0B48-02F5-034C-A075-B3D9F63F2E69}"/>
              </a:ext>
            </a:extLst>
          </p:cNvPr>
          <p:cNvCxnSpPr/>
          <p:nvPr/>
        </p:nvCxnSpPr>
        <p:spPr>
          <a:xfrm>
            <a:off x="4688862" y="2397135"/>
            <a:ext cx="1687658" cy="919390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2">
            <a:extLst>
              <a:ext uri="{FF2B5EF4-FFF2-40B4-BE49-F238E27FC236}">
                <a16:creationId xmlns:a16="http://schemas.microsoft.com/office/drawing/2014/main" xmlns="" id="{96E758F1-146F-DA4E-9E95-469213701CF9}"/>
              </a:ext>
            </a:extLst>
          </p:cNvPr>
          <p:cNvCxnSpPr/>
          <p:nvPr/>
        </p:nvCxnSpPr>
        <p:spPr>
          <a:xfrm>
            <a:off x="6930915" y="3240409"/>
            <a:ext cx="546232" cy="347875"/>
          </a:xfrm>
          <a:prstGeom prst="line">
            <a:avLst/>
          </a:prstGeom>
          <a:ln w="31750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4">
            <a:extLst>
              <a:ext uri="{FF2B5EF4-FFF2-40B4-BE49-F238E27FC236}">
                <a16:creationId xmlns:a16="http://schemas.microsoft.com/office/drawing/2014/main" xmlns="" id="{165A29E6-ED8E-AD4F-873C-1AC8B0EA7391}"/>
              </a:ext>
            </a:extLst>
          </p:cNvPr>
          <p:cNvCxnSpPr/>
          <p:nvPr/>
        </p:nvCxnSpPr>
        <p:spPr>
          <a:xfrm>
            <a:off x="8517634" y="4035175"/>
            <a:ext cx="1120611" cy="587275"/>
          </a:xfrm>
          <a:prstGeom prst="line">
            <a:avLst/>
          </a:prstGeom>
          <a:ln w="317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57">
            <a:extLst>
              <a:ext uri="{FF2B5EF4-FFF2-40B4-BE49-F238E27FC236}">
                <a16:creationId xmlns:a16="http://schemas.microsoft.com/office/drawing/2014/main" xmlns="" id="{757FEDFB-F4DD-AF48-BB2C-10035B63BD8B}"/>
              </a:ext>
            </a:extLst>
          </p:cNvPr>
          <p:cNvCxnSpPr/>
          <p:nvPr/>
        </p:nvCxnSpPr>
        <p:spPr>
          <a:xfrm>
            <a:off x="1950760" y="1366386"/>
            <a:ext cx="7703624" cy="3107598"/>
          </a:xfrm>
          <a:prstGeom prst="straightConnector1">
            <a:avLst/>
          </a:prstGeom>
          <a:ln w="444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tern mit 5 Zacken 38">
            <a:extLst>
              <a:ext uri="{FF2B5EF4-FFF2-40B4-BE49-F238E27FC236}">
                <a16:creationId xmlns:a16="http://schemas.microsoft.com/office/drawing/2014/main" xmlns="" id="{C3DB1945-4FD4-CD4B-A361-D150DD37452D}"/>
              </a:ext>
            </a:extLst>
          </p:cNvPr>
          <p:cNvSpPr>
            <a:spLocks noChangeAspect="1"/>
          </p:cNvSpPr>
          <p:nvPr/>
        </p:nvSpPr>
        <p:spPr>
          <a:xfrm>
            <a:off x="5625249" y="1390099"/>
            <a:ext cx="288000" cy="288000"/>
          </a:xfrm>
          <a:prstGeom prst="star5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tern mit 5 Zacken 41">
            <a:extLst>
              <a:ext uri="{FF2B5EF4-FFF2-40B4-BE49-F238E27FC236}">
                <a16:creationId xmlns:a16="http://schemas.microsoft.com/office/drawing/2014/main" xmlns="" id="{31EFCFE7-957F-3D44-B025-4A3E5A2E6CCB}"/>
              </a:ext>
            </a:extLst>
          </p:cNvPr>
          <p:cNvSpPr>
            <a:spLocks noChangeAspect="1"/>
          </p:cNvSpPr>
          <p:nvPr/>
        </p:nvSpPr>
        <p:spPr>
          <a:xfrm>
            <a:off x="2872145" y="4025147"/>
            <a:ext cx="288000" cy="288000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48">
            <a:extLst>
              <a:ext uri="{FF2B5EF4-FFF2-40B4-BE49-F238E27FC236}">
                <a16:creationId xmlns:a16="http://schemas.microsoft.com/office/drawing/2014/main" xmlns="" id="{6374E240-D26C-4E44-9ACA-29870216E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4245" y="5953324"/>
            <a:ext cx="515101" cy="8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F6558B-1F2F-3C44-85F1-FAE75E17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94068" y="2239585"/>
            <a:ext cx="3590931" cy="397392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xmlns="" id="{7A73C38E-A955-5047-953E-6C85775A7B92}"/>
              </a:ext>
            </a:extLst>
          </p:cNvPr>
          <p:cNvSpPr/>
          <p:nvPr/>
        </p:nvSpPr>
        <p:spPr>
          <a:xfrm>
            <a:off x="958467" y="2535584"/>
            <a:ext cx="3275966" cy="1265235"/>
          </a:xfrm>
          <a:prstGeom prst="roundRect">
            <a:avLst/>
          </a:prstGeom>
          <a:solidFill>
            <a:srgbClr val="2C69AD">
              <a:alpha val="25000"/>
            </a:srgbClr>
          </a:solidFill>
          <a:ln w="38100">
            <a:solidFill>
              <a:srgbClr val="2C6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Brain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decreased function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fatigue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anxiety, depression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49B5C69C-139D-E94F-A859-DF18509ACCDE}"/>
              </a:ext>
            </a:extLst>
          </p:cNvPr>
          <p:cNvSpPr/>
          <p:nvPr/>
        </p:nvSpPr>
        <p:spPr>
          <a:xfrm>
            <a:off x="7957567" y="2535584"/>
            <a:ext cx="3610143" cy="1346675"/>
          </a:xfrm>
          <a:prstGeom prst="roundRect">
            <a:avLst/>
          </a:prstGeom>
          <a:solidFill>
            <a:srgbClr val="2C69AD">
              <a:alpha val="25000"/>
            </a:srgbClr>
          </a:solidFill>
          <a:ln w="38100">
            <a:solidFill>
              <a:srgbClr val="2C6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Eyes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dry eyes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blurry vision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corneal inflammation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xmlns="" id="{7DE46310-B20F-7F4E-A8C4-446C399C1B9F}"/>
              </a:ext>
            </a:extLst>
          </p:cNvPr>
          <p:cNvSpPr/>
          <p:nvPr/>
        </p:nvSpPr>
        <p:spPr>
          <a:xfrm>
            <a:off x="7957567" y="4177976"/>
            <a:ext cx="2982182" cy="1346675"/>
          </a:xfrm>
          <a:prstGeom prst="roundRect">
            <a:avLst/>
          </a:prstGeom>
          <a:solidFill>
            <a:srgbClr val="2C69AD">
              <a:alpha val="25000"/>
            </a:srgbClr>
          </a:solidFill>
          <a:ln w="38100">
            <a:solidFill>
              <a:srgbClr val="2C6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Skin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dryness, cracking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dermatitis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auto-immune disease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F0A72E3-8918-374F-8D79-996E7E92DA75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516060" y="2643189"/>
            <a:ext cx="962180" cy="2143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363C2BF-52D9-254D-8A1C-6935BC5B7CE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4516059" y="4221835"/>
            <a:ext cx="945379" cy="15616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B4354E3-AC1C-6A4C-8A2C-C5000D7B361F}"/>
              </a:ext>
            </a:extLst>
          </p:cNvPr>
          <p:cNvSpPr/>
          <p:nvPr/>
        </p:nvSpPr>
        <p:spPr>
          <a:xfrm>
            <a:off x="5478240" y="2605607"/>
            <a:ext cx="85001" cy="751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  <a:sym typeface="Helvetica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BC1BA97-38FC-D84D-A92C-5788709EE8E9}"/>
              </a:ext>
            </a:extLst>
          </p:cNvPr>
          <p:cNvSpPr/>
          <p:nvPr/>
        </p:nvSpPr>
        <p:spPr>
          <a:xfrm>
            <a:off x="5461437" y="4184253"/>
            <a:ext cx="85001" cy="751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  <a:sym typeface="Helvetica Light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xmlns="" id="{051CCC05-BF54-E045-84C4-F27D39D68EA9}"/>
              </a:ext>
            </a:extLst>
          </p:cNvPr>
          <p:cNvSpPr/>
          <p:nvPr/>
        </p:nvSpPr>
        <p:spPr>
          <a:xfrm>
            <a:off x="958467" y="4259416"/>
            <a:ext cx="3275966" cy="1265235"/>
          </a:xfrm>
          <a:prstGeom prst="roundRect">
            <a:avLst/>
          </a:prstGeom>
          <a:solidFill>
            <a:srgbClr val="2C69AD">
              <a:alpha val="25000"/>
            </a:srgbClr>
          </a:solidFill>
          <a:ln w="38100">
            <a:solidFill>
              <a:srgbClr val="2C6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Respiratory tract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infections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allergies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 Light"/>
              </a:rPr>
              <a:t>asthma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058708E-DB85-8F4F-BCD6-D7697DE14E47}"/>
              </a:ext>
            </a:extLst>
          </p:cNvPr>
          <p:cNvSpPr txBox="1"/>
          <p:nvPr/>
        </p:nvSpPr>
        <p:spPr>
          <a:xfrm>
            <a:off x="476263" y="233613"/>
            <a:ext cx="788670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defTabSz="412750">
              <a:defRPr sz="3300">
                <a:solidFill>
                  <a:srgbClr val="2147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Conversely, humans suffer in low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RH 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06550A3B-5065-6347-B61B-E129B804ED1B}"/>
              </a:ext>
            </a:extLst>
          </p:cNvPr>
          <p:cNvSpPr/>
          <p:nvPr/>
        </p:nvSpPr>
        <p:spPr>
          <a:xfrm>
            <a:off x="2943070" y="1399644"/>
            <a:ext cx="6641605" cy="721353"/>
          </a:xfrm>
          <a:prstGeom prst="roundRect">
            <a:avLst/>
          </a:prstGeom>
          <a:solidFill>
            <a:srgbClr val="B3DAF8">
              <a:alpha val="25882"/>
            </a:srgb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C7D6EC-A50A-424C-8946-E087E2A63441}"/>
              </a:ext>
            </a:extLst>
          </p:cNvPr>
          <p:cNvSpPr txBox="1"/>
          <p:nvPr/>
        </p:nvSpPr>
        <p:spPr>
          <a:xfrm>
            <a:off x="2807904" y="1413112"/>
            <a:ext cx="657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12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Franklin Gothic Book" charset="0"/>
                <a:cs typeface="Arial" panose="020B0604020202020204" pitchFamily="34" charset="0"/>
              </a:rPr>
              <a:t>Sitting in room air with 20% RH, the average person becomes clinically dehydrated in 8 hours</a:t>
            </a:r>
          </a:p>
        </p:txBody>
      </p:sp>
    </p:spTree>
    <p:extLst>
      <p:ext uri="{BB962C8B-B14F-4D97-AF65-F5344CB8AC3E}">
        <p14:creationId xmlns:p14="http://schemas.microsoft.com/office/powerpoint/2010/main" val="1023375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06648" y="2488287"/>
            <a:ext cx="5033977" cy="268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defTabSz="704087">
              <a:spcBef>
                <a:spcPts val="700"/>
              </a:spcBef>
              <a:defRPr sz="2000">
                <a:solidFill>
                  <a:srgbClr val="0586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800" b="0" dirty="0">
                <a:solidFill>
                  <a:srgbClr val="001E36"/>
                </a:solidFill>
              </a:rPr>
              <a:t>Stephanie Taylor, MD, M Arch</a:t>
            </a:r>
          </a:p>
          <a:p>
            <a:endParaRPr lang="en-US" sz="2800" b="0" dirty="0">
              <a:solidFill>
                <a:srgbClr val="001E36"/>
              </a:solidFill>
            </a:endParaRPr>
          </a:p>
          <a:p>
            <a:pPr algn="ctr"/>
            <a:r>
              <a:rPr lang="en-US" sz="2400" b="0" dirty="0">
                <a:solidFill>
                  <a:srgbClr val="001E36"/>
                </a:solidFill>
              </a:rPr>
              <a:t>ASHRAE Distinguished Lecturer </a:t>
            </a:r>
          </a:p>
          <a:p>
            <a:pPr algn="ctr"/>
            <a:r>
              <a:rPr lang="en-US" sz="2400" b="0" dirty="0">
                <a:solidFill>
                  <a:srgbClr val="001E36"/>
                </a:solidFill>
              </a:rPr>
              <a:t>Epidemic Task Group </a:t>
            </a:r>
          </a:p>
          <a:p>
            <a:pPr algn="ctr"/>
            <a:r>
              <a:rPr lang="en-US" sz="2400" b="0" dirty="0">
                <a:solidFill>
                  <a:srgbClr val="001E36"/>
                </a:solidFill>
              </a:rPr>
              <a:t>Environmental Health Committee</a:t>
            </a:r>
            <a:endParaRPr sz="2400" b="0" dirty="0">
              <a:solidFill>
                <a:srgbClr val="001E36"/>
              </a:solidFill>
            </a:endParaRPr>
          </a:p>
        </p:txBody>
      </p:sp>
      <p:sp>
        <p:nvSpPr>
          <p:cNvPr id="561" name="Title 1"/>
          <p:cNvSpPr txBox="1">
            <a:spLocks noGrp="1"/>
          </p:cNvSpPr>
          <p:nvPr>
            <p:ph type="title" idx="4294967295"/>
          </p:nvPr>
        </p:nvSpPr>
        <p:spPr>
          <a:xfrm>
            <a:off x="306649" y="305333"/>
            <a:ext cx="9585495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859536">
              <a:defRPr sz="4700"/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Hello! I am happy to be here with you today</a:t>
            </a:r>
            <a:endParaRPr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D7E49B9D-98A9-CE4A-B2C8-2B9F21EF6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698" y="1189146"/>
            <a:ext cx="6078656" cy="55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30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8858C6-209D-2945-B36A-50F192A8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690" y="1400998"/>
            <a:ext cx="6625672" cy="4844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85EBC4-7C47-D446-9D42-498258A6EA9C}"/>
              </a:ext>
            </a:extLst>
          </p:cNvPr>
          <p:cNvSpPr txBox="1"/>
          <p:nvPr/>
        </p:nvSpPr>
        <p:spPr>
          <a:xfrm>
            <a:off x="2505873" y="243557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RH 50%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CE9613-4C9D-E44F-9E5A-ECA460EF05DA}"/>
              </a:ext>
            </a:extLst>
          </p:cNvPr>
          <p:cNvSpPr txBox="1"/>
          <p:nvPr/>
        </p:nvSpPr>
        <p:spPr>
          <a:xfrm>
            <a:off x="9251340" y="506577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RH 20%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D45540-D3D4-2D4C-AC07-33F1F89608A2}"/>
              </a:ext>
            </a:extLst>
          </p:cNvPr>
          <p:cNvSpPr txBox="1"/>
          <p:nvPr/>
        </p:nvSpPr>
        <p:spPr>
          <a:xfrm>
            <a:off x="4991427" y="243557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RH 50%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50EFCD-401C-C947-AF11-A3BA467D370F}"/>
              </a:ext>
            </a:extLst>
          </p:cNvPr>
          <p:cNvSpPr txBox="1"/>
          <p:nvPr/>
        </p:nvSpPr>
        <p:spPr>
          <a:xfrm>
            <a:off x="3199148" y="6256755"/>
            <a:ext cx="2024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Gets rid of the virus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5AD71E-D82D-E34B-A9A0-D7E5C6BAEF23}"/>
              </a:ext>
            </a:extLst>
          </p:cNvPr>
          <p:cNvSpPr txBox="1"/>
          <p:nvPr/>
        </p:nvSpPr>
        <p:spPr>
          <a:xfrm>
            <a:off x="5700734" y="6256755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Gets a little sick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121EA2-4499-E143-AEFF-EA3BA5C86BB1}"/>
              </a:ext>
            </a:extLst>
          </p:cNvPr>
          <p:cNvSpPr txBox="1"/>
          <p:nvPr/>
        </p:nvSpPr>
        <p:spPr>
          <a:xfrm>
            <a:off x="8013995" y="6245232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Gets VERY sick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37F901-BC82-B74D-BA59-A980D69B4C62}"/>
              </a:ext>
            </a:extLst>
          </p:cNvPr>
          <p:cNvSpPr txBox="1"/>
          <p:nvPr/>
        </p:nvSpPr>
        <p:spPr>
          <a:xfrm>
            <a:off x="352508" y="111777"/>
            <a:ext cx="1117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Low ambient humidity impairs barrier function and innate resistance against influenza infection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3E5BC9-92FF-754A-B86B-E4A76F6BC524}"/>
              </a:ext>
            </a:extLst>
          </p:cNvPr>
          <p:cNvSpPr txBox="1"/>
          <p:nvPr/>
        </p:nvSpPr>
        <p:spPr>
          <a:xfrm>
            <a:off x="9055511" y="1269008"/>
            <a:ext cx="303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Kudo, et al. 2019. Proceedings of the National Academy of Sciences, USA. May 19.</a:t>
            </a:r>
          </a:p>
        </p:txBody>
      </p:sp>
      <p:sp>
        <p:nvSpPr>
          <p:cNvPr id="17" name="テキスト ボックス 1">
            <a:extLst>
              <a:ext uri="{FF2B5EF4-FFF2-40B4-BE49-F238E27FC236}">
                <a16:creationId xmlns:a16="http://schemas.microsoft.com/office/drawing/2014/main" xmlns="" id="{25566894-2A63-1F4F-BAF9-3C7AB6AD517C}"/>
              </a:ext>
            </a:extLst>
          </p:cNvPr>
          <p:cNvSpPr txBox="1"/>
          <p:nvPr/>
        </p:nvSpPr>
        <p:spPr>
          <a:xfrm>
            <a:off x="167788" y="5198791"/>
            <a:ext cx="3655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This study was done in genetically engineered mice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Rectangle 13"/>
          <p:cNvSpPr/>
          <p:nvPr/>
        </p:nvSpPr>
        <p:spPr>
          <a:xfrm>
            <a:off x="6834331" y="1840790"/>
            <a:ext cx="834742" cy="4497942"/>
          </a:xfrm>
          <a:prstGeom prst="rect">
            <a:avLst/>
          </a:prstGeom>
          <a:gradFill>
            <a:gsLst>
              <a:gs pos="0">
                <a:srgbClr val="FFFFFF">
                  <a:alpha val="23000"/>
                </a:srgbClr>
              </a:gs>
              <a:gs pos="35000">
                <a:srgbClr val="FFFFFF"/>
              </a:gs>
              <a:gs pos="100000">
                <a:srgbClr val="0365C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948" name="Rectangle 16"/>
          <p:cNvSpPr/>
          <p:nvPr/>
        </p:nvSpPr>
        <p:spPr>
          <a:xfrm>
            <a:off x="7394698" y="1647236"/>
            <a:ext cx="1230711" cy="4691496"/>
          </a:xfrm>
          <a:prstGeom prst="rect">
            <a:avLst/>
          </a:prstGeom>
          <a:gradFill>
            <a:gsLst>
              <a:gs pos="0">
                <a:srgbClr val="FEF7F2">
                  <a:alpha val="40000"/>
                </a:srgbClr>
              </a:gs>
              <a:gs pos="74000">
                <a:srgbClr val="F7BB8D"/>
              </a:gs>
              <a:gs pos="83000">
                <a:srgbClr val="F7BB8D"/>
              </a:gs>
              <a:gs pos="100000">
                <a:srgbClr val="FAD2B3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2989" name="Group 10"/>
          <p:cNvGrpSpPr/>
          <p:nvPr/>
        </p:nvGrpSpPr>
        <p:grpSpPr>
          <a:xfrm>
            <a:off x="559704" y="1969167"/>
            <a:ext cx="3693291" cy="3905468"/>
            <a:chOff x="0" y="0"/>
            <a:chExt cx="3693290" cy="3905467"/>
          </a:xfrm>
        </p:grpSpPr>
        <p:grpSp>
          <p:nvGrpSpPr>
            <p:cNvPr id="2952" name="Group 19"/>
            <p:cNvGrpSpPr/>
            <p:nvPr/>
          </p:nvGrpSpPr>
          <p:grpSpPr>
            <a:xfrm>
              <a:off x="0" y="0"/>
              <a:ext cx="3693291" cy="3905468"/>
              <a:chOff x="0" y="0"/>
              <a:chExt cx="3693289" cy="3905467"/>
            </a:xfrm>
          </p:grpSpPr>
          <p:pic>
            <p:nvPicPr>
              <p:cNvPr id="2949" name="Picture 20" descr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218" t="12045" b="12424"/>
              <a:stretch>
                <a:fillRect/>
              </a:stretch>
            </p:blipFill>
            <p:spPr>
              <a:xfrm flipH="1">
                <a:off x="0" y="-1"/>
                <a:ext cx="3414723" cy="39054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50" name="Rectangle 21"/>
              <p:cNvSpPr/>
              <p:nvPr/>
            </p:nvSpPr>
            <p:spPr>
              <a:xfrm>
                <a:off x="2081988" y="1212915"/>
                <a:ext cx="1611303" cy="3375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51" name="Rectangle 22"/>
              <p:cNvSpPr/>
              <p:nvPr/>
            </p:nvSpPr>
            <p:spPr>
              <a:xfrm>
                <a:off x="2850164" y="1408376"/>
                <a:ext cx="688027" cy="3694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</p:grpSp>
        <p:grpSp>
          <p:nvGrpSpPr>
            <p:cNvPr id="2958" name="Group 127"/>
            <p:cNvGrpSpPr/>
            <p:nvPr/>
          </p:nvGrpSpPr>
          <p:grpSpPr>
            <a:xfrm>
              <a:off x="1509004" y="1779150"/>
              <a:ext cx="112798" cy="103579"/>
              <a:chOff x="0" y="0"/>
              <a:chExt cx="112797" cy="103577"/>
            </a:xfrm>
          </p:grpSpPr>
          <p:sp>
            <p:nvSpPr>
              <p:cNvPr id="2953" name="Oval 128"/>
              <p:cNvSpPr/>
              <p:nvPr/>
            </p:nvSpPr>
            <p:spPr>
              <a:xfrm>
                <a:off x="37492" y="30193"/>
                <a:ext cx="35059" cy="40549"/>
              </a:xfrm>
              <a:prstGeom prst="ellipse">
                <a:avLst/>
              </a:prstGeom>
              <a:solidFill>
                <a:srgbClr val="A58E1A"/>
              </a:solidFill>
              <a:ln w="2540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54" name="Straight Connector 129"/>
              <p:cNvSpPr/>
              <p:nvPr/>
            </p:nvSpPr>
            <p:spPr>
              <a:xfrm flipH="1">
                <a:off x="54831" y="0"/>
                <a:ext cx="1" cy="103578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5" name="Straight Connector 130"/>
              <p:cNvSpPr/>
              <p:nvPr/>
            </p:nvSpPr>
            <p:spPr>
              <a:xfrm flipH="1">
                <a:off x="0" y="49981"/>
                <a:ext cx="112798" cy="3401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6" name="Straight Connector 131"/>
              <p:cNvSpPr/>
              <p:nvPr/>
            </p:nvSpPr>
            <p:spPr>
              <a:xfrm flipH="1" flipV="1">
                <a:off x="16561" y="16126"/>
                <a:ext cx="74525" cy="68582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7" name="Straight Connector 132"/>
              <p:cNvSpPr/>
              <p:nvPr/>
            </p:nvSpPr>
            <p:spPr>
              <a:xfrm flipH="1">
                <a:off x="13747" y="18746"/>
                <a:ext cx="86618" cy="63123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64" name="Group 133"/>
            <p:cNvGrpSpPr/>
            <p:nvPr/>
          </p:nvGrpSpPr>
          <p:grpSpPr>
            <a:xfrm>
              <a:off x="1194670" y="965193"/>
              <a:ext cx="112798" cy="103579"/>
              <a:chOff x="0" y="0"/>
              <a:chExt cx="112797" cy="103577"/>
            </a:xfrm>
          </p:grpSpPr>
          <p:sp>
            <p:nvSpPr>
              <p:cNvPr id="2959" name="Oval 134"/>
              <p:cNvSpPr/>
              <p:nvPr/>
            </p:nvSpPr>
            <p:spPr>
              <a:xfrm>
                <a:off x="37492" y="30193"/>
                <a:ext cx="35059" cy="40549"/>
              </a:xfrm>
              <a:prstGeom prst="ellipse">
                <a:avLst/>
              </a:prstGeom>
              <a:solidFill>
                <a:srgbClr val="A58E1A"/>
              </a:solidFill>
              <a:ln w="2540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60" name="Straight Connector 135"/>
              <p:cNvSpPr/>
              <p:nvPr/>
            </p:nvSpPr>
            <p:spPr>
              <a:xfrm flipH="1">
                <a:off x="54831" y="0"/>
                <a:ext cx="1" cy="103578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1" name="Straight Connector 136"/>
              <p:cNvSpPr/>
              <p:nvPr/>
            </p:nvSpPr>
            <p:spPr>
              <a:xfrm flipH="1">
                <a:off x="0" y="49981"/>
                <a:ext cx="112798" cy="3401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2" name="Straight Connector 137"/>
              <p:cNvSpPr/>
              <p:nvPr/>
            </p:nvSpPr>
            <p:spPr>
              <a:xfrm flipH="1" flipV="1">
                <a:off x="16561" y="16126"/>
                <a:ext cx="74525" cy="68582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3" name="Straight Connector 138"/>
              <p:cNvSpPr/>
              <p:nvPr/>
            </p:nvSpPr>
            <p:spPr>
              <a:xfrm flipH="1">
                <a:off x="13747" y="18746"/>
                <a:ext cx="86618" cy="63123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0" name="Group 139"/>
            <p:cNvGrpSpPr/>
            <p:nvPr/>
          </p:nvGrpSpPr>
          <p:grpSpPr>
            <a:xfrm>
              <a:off x="1537780" y="1418568"/>
              <a:ext cx="112798" cy="103579"/>
              <a:chOff x="0" y="0"/>
              <a:chExt cx="112797" cy="103577"/>
            </a:xfrm>
          </p:grpSpPr>
          <p:sp>
            <p:nvSpPr>
              <p:cNvPr id="2965" name="Oval 140"/>
              <p:cNvSpPr/>
              <p:nvPr/>
            </p:nvSpPr>
            <p:spPr>
              <a:xfrm>
                <a:off x="37492" y="30193"/>
                <a:ext cx="35059" cy="40549"/>
              </a:xfrm>
              <a:prstGeom prst="ellipse">
                <a:avLst/>
              </a:prstGeom>
              <a:solidFill>
                <a:srgbClr val="A58E1A"/>
              </a:solidFill>
              <a:ln w="2540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66" name="Straight Connector 141"/>
              <p:cNvSpPr/>
              <p:nvPr/>
            </p:nvSpPr>
            <p:spPr>
              <a:xfrm flipH="1">
                <a:off x="54831" y="0"/>
                <a:ext cx="1" cy="103578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7" name="Straight Connector 142"/>
              <p:cNvSpPr/>
              <p:nvPr/>
            </p:nvSpPr>
            <p:spPr>
              <a:xfrm flipH="1">
                <a:off x="0" y="49981"/>
                <a:ext cx="112798" cy="3401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8" name="Straight Connector 143"/>
              <p:cNvSpPr/>
              <p:nvPr/>
            </p:nvSpPr>
            <p:spPr>
              <a:xfrm flipH="1" flipV="1">
                <a:off x="16561" y="16126"/>
                <a:ext cx="74525" cy="68582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9" name="Straight Connector 144"/>
              <p:cNvSpPr/>
              <p:nvPr/>
            </p:nvSpPr>
            <p:spPr>
              <a:xfrm flipH="1">
                <a:off x="13747" y="18746"/>
                <a:ext cx="86618" cy="63123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6" name="Group 145"/>
            <p:cNvGrpSpPr/>
            <p:nvPr/>
          </p:nvGrpSpPr>
          <p:grpSpPr>
            <a:xfrm>
              <a:off x="1003050" y="793055"/>
              <a:ext cx="112798" cy="103579"/>
              <a:chOff x="0" y="0"/>
              <a:chExt cx="112797" cy="103577"/>
            </a:xfrm>
          </p:grpSpPr>
          <p:sp>
            <p:nvSpPr>
              <p:cNvPr id="2971" name="Oval 146"/>
              <p:cNvSpPr/>
              <p:nvPr/>
            </p:nvSpPr>
            <p:spPr>
              <a:xfrm>
                <a:off x="37492" y="30193"/>
                <a:ext cx="35059" cy="40549"/>
              </a:xfrm>
              <a:prstGeom prst="ellipse">
                <a:avLst/>
              </a:prstGeom>
              <a:solidFill>
                <a:srgbClr val="A58E1A"/>
              </a:solidFill>
              <a:ln w="2540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72" name="Straight Connector 147"/>
              <p:cNvSpPr/>
              <p:nvPr/>
            </p:nvSpPr>
            <p:spPr>
              <a:xfrm flipH="1">
                <a:off x="54831" y="0"/>
                <a:ext cx="1" cy="103578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3" name="Straight Connector 148"/>
              <p:cNvSpPr/>
              <p:nvPr/>
            </p:nvSpPr>
            <p:spPr>
              <a:xfrm flipH="1">
                <a:off x="0" y="49981"/>
                <a:ext cx="112798" cy="3401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4" name="Straight Connector 149"/>
              <p:cNvSpPr/>
              <p:nvPr/>
            </p:nvSpPr>
            <p:spPr>
              <a:xfrm flipH="1" flipV="1">
                <a:off x="16561" y="16126"/>
                <a:ext cx="74525" cy="68582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5" name="Straight Connector 150"/>
              <p:cNvSpPr/>
              <p:nvPr/>
            </p:nvSpPr>
            <p:spPr>
              <a:xfrm flipH="1">
                <a:off x="13747" y="18746"/>
                <a:ext cx="86618" cy="63123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2" name="Group 157"/>
            <p:cNvGrpSpPr/>
            <p:nvPr/>
          </p:nvGrpSpPr>
          <p:grpSpPr>
            <a:xfrm>
              <a:off x="918878" y="888570"/>
              <a:ext cx="112798" cy="103579"/>
              <a:chOff x="0" y="0"/>
              <a:chExt cx="112797" cy="103577"/>
            </a:xfrm>
          </p:grpSpPr>
          <p:sp>
            <p:nvSpPr>
              <p:cNvPr id="2977" name="Oval 158"/>
              <p:cNvSpPr/>
              <p:nvPr/>
            </p:nvSpPr>
            <p:spPr>
              <a:xfrm>
                <a:off x="37492" y="30193"/>
                <a:ext cx="35059" cy="40549"/>
              </a:xfrm>
              <a:prstGeom prst="ellipse">
                <a:avLst/>
              </a:prstGeom>
              <a:solidFill>
                <a:srgbClr val="A58E1A"/>
              </a:solidFill>
              <a:ln w="2540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78" name="Straight Connector 159"/>
              <p:cNvSpPr/>
              <p:nvPr/>
            </p:nvSpPr>
            <p:spPr>
              <a:xfrm flipH="1">
                <a:off x="54831" y="0"/>
                <a:ext cx="1" cy="103578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9" name="Straight Connector 160"/>
              <p:cNvSpPr/>
              <p:nvPr/>
            </p:nvSpPr>
            <p:spPr>
              <a:xfrm flipH="1">
                <a:off x="0" y="49981"/>
                <a:ext cx="112798" cy="3401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0" name="Straight Connector 161"/>
              <p:cNvSpPr/>
              <p:nvPr/>
            </p:nvSpPr>
            <p:spPr>
              <a:xfrm flipH="1" flipV="1">
                <a:off x="16561" y="16126"/>
                <a:ext cx="74525" cy="68582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1" name="Straight Connector 162"/>
              <p:cNvSpPr/>
              <p:nvPr/>
            </p:nvSpPr>
            <p:spPr>
              <a:xfrm flipH="1">
                <a:off x="13747" y="18746"/>
                <a:ext cx="86618" cy="63123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8" name="Group 164"/>
            <p:cNvGrpSpPr/>
            <p:nvPr/>
          </p:nvGrpSpPr>
          <p:grpSpPr>
            <a:xfrm>
              <a:off x="1542140" y="2004987"/>
              <a:ext cx="112798" cy="103579"/>
              <a:chOff x="0" y="0"/>
              <a:chExt cx="112797" cy="103577"/>
            </a:xfrm>
          </p:grpSpPr>
          <p:sp>
            <p:nvSpPr>
              <p:cNvPr id="2983" name="Oval 170"/>
              <p:cNvSpPr/>
              <p:nvPr/>
            </p:nvSpPr>
            <p:spPr>
              <a:xfrm>
                <a:off x="37492" y="30193"/>
                <a:ext cx="35059" cy="40549"/>
              </a:xfrm>
              <a:prstGeom prst="ellipse">
                <a:avLst/>
              </a:prstGeom>
              <a:solidFill>
                <a:srgbClr val="A58E1A"/>
              </a:solidFill>
              <a:ln w="25400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5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"/>
                </a:endParaRPr>
              </a:p>
            </p:txBody>
          </p:sp>
          <p:sp>
            <p:nvSpPr>
              <p:cNvPr id="2984" name="Straight Connector 182"/>
              <p:cNvSpPr/>
              <p:nvPr/>
            </p:nvSpPr>
            <p:spPr>
              <a:xfrm flipH="1">
                <a:off x="54831" y="0"/>
                <a:ext cx="1" cy="103578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5" name="Straight Connector 183"/>
              <p:cNvSpPr/>
              <p:nvPr/>
            </p:nvSpPr>
            <p:spPr>
              <a:xfrm flipH="1">
                <a:off x="0" y="49981"/>
                <a:ext cx="112798" cy="3401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6" name="Straight Connector 184"/>
              <p:cNvSpPr/>
              <p:nvPr/>
            </p:nvSpPr>
            <p:spPr>
              <a:xfrm flipH="1" flipV="1">
                <a:off x="16561" y="16126"/>
                <a:ext cx="74525" cy="68582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7" name="Straight Connector 185"/>
              <p:cNvSpPr/>
              <p:nvPr/>
            </p:nvSpPr>
            <p:spPr>
              <a:xfrm flipH="1">
                <a:off x="13747" y="18746"/>
                <a:ext cx="86618" cy="63123"/>
              </a:xfrm>
              <a:prstGeom prst="line">
                <a:avLst/>
              </a:prstGeom>
              <a:noFill/>
              <a:ln w="952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90" name="Straight Connector 17"/>
          <p:cNvSpPr/>
          <p:nvPr/>
        </p:nvSpPr>
        <p:spPr>
          <a:xfrm flipH="1">
            <a:off x="9739354" y="1745989"/>
            <a:ext cx="1" cy="4592744"/>
          </a:xfrm>
          <a:prstGeom prst="line">
            <a:avLst/>
          </a:prstGeom>
          <a:ln w="76200">
            <a:solidFill>
              <a:srgbClr val="292929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1" name="TextBox 23"/>
          <p:cNvSpPr txBox="1"/>
          <p:nvPr/>
        </p:nvSpPr>
        <p:spPr>
          <a:xfrm>
            <a:off x="3131877" y="1840799"/>
            <a:ext cx="353152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12750">
              <a:defRPr>
                <a:solidFill>
                  <a:srgbClr val="2042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042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Improved muco-ciliary clearance</a:t>
            </a:r>
          </a:p>
        </p:txBody>
      </p:sp>
      <p:sp>
        <p:nvSpPr>
          <p:cNvPr id="2992" name="TextBox 24"/>
          <p:cNvSpPr txBox="1"/>
          <p:nvPr/>
        </p:nvSpPr>
        <p:spPr>
          <a:xfrm>
            <a:off x="3824401" y="2670497"/>
            <a:ext cx="294682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12750">
              <a:defRPr>
                <a:solidFill>
                  <a:srgbClr val="2042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042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Enhanced protection induced by Interferon</a:t>
            </a:r>
          </a:p>
        </p:txBody>
      </p:sp>
      <p:sp>
        <p:nvSpPr>
          <p:cNvPr id="2993" name="TextBox 27"/>
          <p:cNvSpPr txBox="1"/>
          <p:nvPr/>
        </p:nvSpPr>
        <p:spPr>
          <a:xfrm>
            <a:off x="4625123" y="4685286"/>
            <a:ext cx="209616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12750">
              <a:defRPr>
                <a:solidFill>
                  <a:srgbClr val="2042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2042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Decreased inflammation and tissue damage</a:t>
            </a:r>
          </a:p>
        </p:txBody>
      </p:sp>
      <p:sp>
        <p:nvSpPr>
          <p:cNvPr id="2994" name="TextBox 28"/>
          <p:cNvSpPr txBox="1"/>
          <p:nvPr/>
        </p:nvSpPr>
        <p:spPr>
          <a:xfrm>
            <a:off x="10339249" y="5163995"/>
            <a:ext cx="189851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042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042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Enhanced tissue 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042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042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repair</a:t>
            </a:r>
          </a:p>
        </p:txBody>
      </p:sp>
      <p:sp>
        <p:nvSpPr>
          <p:cNvPr id="2995" name="Rounded Rectangle 32"/>
          <p:cNvSpPr/>
          <p:nvPr/>
        </p:nvSpPr>
        <p:spPr>
          <a:xfrm>
            <a:off x="8285432" y="1745988"/>
            <a:ext cx="1453923" cy="7422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CFFF2"/>
              </a:gs>
              <a:gs pos="74000">
                <a:srgbClr val="57FF8C"/>
              </a:gs>
              <a:gs pos="83000">
                <a:srgbClr val="57FF8C"/>
              </a:gs>
              <a:gs pos="100000">
                <a:srgbClr val="8FFFB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996" name="Oval 34"/>
          <p:cNvSpPr/>
          <p:nvPr/>
        </p:nvSpPr>
        <p:spPr>
          <a:xfrm>
            <a:off x="8974998" y="2036360"/>
            <a:ext cx="528577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997" name="Rounded Rectangle 42"/>
          <p:cNvSpPr/>
          <p:nvPr/>
        </p:nvSpPr>
        <p:spPr>
          <a:xfrm>
            <a:off x="8235439" y="2713300"/>
            <a:ext cx="1453923" cy="74226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CFFF2"/>
              </a:gs>
              <a:gs pos="74000">
                <a:srgbClr val="57FF8C"/>
              </a:gs>
              <a:gs pos="83000">
                <a:srgbClr val="57FF8C"/>
              </a:gs>
              <a:gs pos="100000">
                <a:srgbClr val="8FFFB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998" name="Oval 43"/>
          <p:cNvSpPr/>
          <p:nvPr/>
        </p:nvSpPr>
        <p:spPr>
          <a:xfrm>
            <a:off x="8925007" y="3003673"/>
            <a:ext cx="528577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999" name="Rounded Rectangle 49"/>
          <p:cNvSpPr/>
          <p:nvPr/>
        </p:nvSpPr>
        <p:spPr>
          <a:xfrm>
            <a:off x="8265256" y="3438066"/>
            <a:ext cx="1453923" cy="66740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CFFF2"/>
              </a:gs>
              <a:gs pos="74000">
                <a:srgbClr val="57FF8C"/>
              </a:gs>
              <a:gs pos="83000">
                <a:srgbClr val="57FF8C"/>
              </a:gs>
              <a:gs pos="100000">
                <a:srgbClr val="8FFFB2"/>
              </a:gs>
            </a:gsLst>
            <a:lin ang="5400000"/>
          </a:gradFill>
          <a:ln w="38100">
            <a:solidFill>
              <a:srgbClr val="C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00" name="Oval 50"/>
          <p:cNvSpPr/>
          <p:nvPr/>
        </p:nvSpPr>
        <p:spPr>
          <a:xfrm>
            <a:off x="8954823" y="3728439"/>
            <a:ext cx="528577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3018" name="Group 5"/>
          <p:cNvGrpSpPr/>
          <p:nvPr/>
        </p:nvGrpSpPr>
        <p:grpSpPr>
          <a:xfrm>
            <a:off x="7763815" y="1612465"/>
            <a:ext cx="633894" cy="2588260"/>
            <a:chOff x="0" y="0"/>
            <a:chExt cx="633892" cy="2588258"/>
          </a:xfrm>
        </p:grpSpPr>
        <p:sp>
          <p:nvSpPr>
            <p:cNvPr id="3001" name="Curved Connector 35"/>
            <p:cNvSpPr/>
            <p:nvPr/>
          </p:nvSpPr>
          <p:spPr>
            <a:xfrm rot="7800000">
              <a:off x="144799" y="82248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2" name="Curved Connector 36"/>
            <p:cNvSpPr/>
            <p:nvPr/>
          </p:nvSpPr>
          <p:spPr>
            <a:xfrm rot="7800000">
              <a:off x="141095" y="167742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3" name="Curved Connector 37"/>
            <p:cNvSpPr/>
            <p:nvPr/>
          </p:nvSpPr>
          <p:spPr>
            <a:xfrm rot="7800000">
              <a:off x="115079" y="275538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4" name="Curved Connector 38"/>
            <p:cNvSpPr/>
            <p:nvPr/>
          </p:nvSpPr>
          <p:spPr>
            <a:xfrm rot="7800000">
              <a:off x="178271" y="383334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5" name="Curved Connector 39"/>
            <p:cNvSpPr/>
            <p:nvPr/>
          </p:nvSpPr>
          <p:spPr>
            <a:xfrm rot="7800000">
              <a:off x="174557" y="468828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6" name="Curved Connector 40"/>
            <p:cNvSpPr/>
            <p:nvPr/>
          </p:nvSpPr>
          <p:spPr>
            <a:xfrm rot="7800000">
              <a:off x="193145" y="576624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7" name="Curved Connector 41"/>
            <p:cNvSpPr/>
            <p:nvPr/>
          </p:nvSpPr>
          <p:spPr>
            <a:xfrm rot="7800000">
              <a:off x="144827" y="684420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8" name="Curved Connector 44"/>
            <p:cNvSpPr/>
            <p:nvPr/>
          </p:nvSpPr>
          <p:spPr>
            <a:xfrm rot="7800000">
              <a:off x="65087" y="1242850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9" name="Curved Connector 45"/>
            <p:cNvSpPr/>
            <p:nvPr/>
          </p:nvSpPr>
          <p:spPr>
            <a:xfrm rot="7800000">
              <a:off x="128279" y="1350646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0" name="Curved Connector 46"/>
            <p:cNvSpPr/>
            <p:nvPr/>
          </p:nvSpPr>
          <p:spPr>
            <a:xfrm rot="7800000">
              <a:off x="124565" y="1436140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1" name="Curved Connector 47"/>
            <p:cNvSpPr/>
            <p:nvPr/>
          </p:nvSpPr>
          <p:spPr>
            <a:xfrm rot="7800000">
              <a:off x="143153" y="1543936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2" name="Curved Connector 48"/>
            <p:cNvSpPr/>
            <p:nvPr/>
          </p:nvSpPr>
          <p:spPr>
            <a:xfrm rot="7800000">
              <a:off x="94835" y="1651732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3" name="Curved Connector 51"/>
            <p:cNvSpPr/>
            <p:nvPr/>
          </p:nvSpPr>
          <p:spPr>
            <a:xfrm rot="7800000">
              <a:off x="124634" y="1774321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4" name="Curved Connector 52"/>
            <p:cNvSpPr/>
            <p:nvPr/>
          </p:nvSpPr>
          <p:spPr>
            <a:xfrm rot="7800000">
              <a:off x="120920" y="1859820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5" name="Curved Connector 53"/>
            <p:cNvSpPr/>
            <p:nvPr/>
          </p:nvSpPr>
          <p:spPr>
            <a:xfrm rot="7800000">
              <a:off x="94904" y="1967616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6" name="Curved Connector 54"/>
            <p:cNvSpPr/>
            <p:nvPr/>
          </p:nvSpPr>
          <p:spPr>
            <a:xfrm rot="7800000">
              <a:off x="158096" y="2075412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7" name="Curved Connector 55"/>
            <p:cNvSpPr/>
            <p:nvPr/>
          </p:nvSpPr>
          <p:spPr>
            <a:xfrm rot="7800000">
              <a:off x="154382" y="2160906"/>
              <a:ext cx="375661" cy="34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19" name="Rounded Rectangle 56"/>
          <p:cNvSpPr/>
          <p:nvPr/>
        </p:nvSpPr>
        <p:spPr>
          <a:xfrm>
            <a:off x="8258712" y="4155256"/>
            <a:ext cx="1453923" cy="74226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CFFF2"/>
              </a:gs>
              <a:gs pos="74000">
                <a:srgbClr val="57FF8C"/>
              </a:gs>
              <a:gs pos="83000">
                <a:srgbClr val="57FF8C"/>
              </a:gs>
              <a:gs pos="100000">
                <a:srgbClr val="8FFFB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20" name="Oval 57"/>
          <p:cNvSpPr/>
          <p:nvPr/>
        </p:nvSpPr>
        <p:spPr>
          <a:xfrm>
            <a:off x="8948278" y="4445629"/>
            <a:ext cx="528577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21" name="Rounded Rectangle 64"/>
          <p:cNvSpPr/>
          <p:nvPr/>
        </p:nvSpPr>
        <p:spPr>
          <a:xfrm>
            <a:off x="8280044" y="4888615"/>
            <a:ext cx="1453923" cy="74226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0000"/>
              </a:gs>
              <a:gs pos="64999">
                <a:srgbClr val="57FF8C"/>
              </a:gs>
              <a:gs pos="70000">
                <a:srgbClr val="57FF8C"/>
              </a:gs>
              <a:gs pos="100000">
                <a:srgbClr val="8FFFB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22" name="Oval 65"/>
          <p:cNvSpPr/>
          <p:nvPr/>
        </p:nvSpPr>
        <p:spPr>
          <a:xfrm>
            <a:off x="8947308" y="5178988"/>
            <a:ext cx="528577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23" name="Rounded Rectangle 72"/>
          <p:cNvSpPr/>
          <p:nvPr/>
        </p:nvSpPr>
        <p:spPr>
          <a:xfrm>
            <a:off x="8283757" y="5576072"/>
            <a:ext cx="1453923" cy="74226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CFFF2"/>
              </a:gs>
              <a:gs pos="74000">
                <a:srgbClr val="57FF8C"/>
              </a:gs>
              <a:gs pos="83000">
                <a:srgbClr val="57FF8C"/>
              </a:gs>
              <a:gs pos="100000">
                <a:srgbClr val="8FFFB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24" name="Oval 73"/>
          <p:cNvSpPr/>
          <p:nvPr/>
        </p:nvSpPr>
        <p:spPr>
          <a:xfrm>
            <a:off x="8973324" y="5866445"/>
            <a:ext cx="528577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25" name="Circular Arrow 92"/>
          <p:cNvSpPr/>
          <p:nvPr/>
        </p:nvSpPr>
        <p:spPr>
          <a:xfrm rot="5994360">
            <a:off x="9729523" y="5510279"/>
            <a:ext cx="535497" cy="323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119" y="0"/>
                  <a:pt x="9199" y="0"/>
                </a:cubicBezTo>
                <a:cubicBezTo>
                  <a:pt x="13582" y="0"/>
                  <a:pt x="17356" y="7260"/>
                  <a:pt x="18218" y="17350"/>
                </a:cubicBezTo>
                <a:lnTo>
                  <a:pt x="21600" y="17350"/>
                </a:lnTo>
                <a:lnTo>
                  <a:pt x="16824" y="21600"/>
                </a:lnTo>
                <a:lnTo>
                  <a:pt x="11660" y="17350"/>
                </a:lnTo>
                <a:lnTo>
                  <a:pt x="15042" y="17350"/>
                </a:lnTo>
                <a:lnTo>
                  <a:pt x="15042" y="17350"/>
                </a:lnTo>
                <a:cubicBezTo>
                  <a:pt x="14175" y="8612"/>
                  <a:pt x="10856" y="3432"/>
                  <a:pt x="7629" y="5779"/>
                </a:cubicBezTo>
                <a:cubicBezTo>
                  <a:pt x="4986" y="7702"/>
                  <a:pt x="3149" y="14190"/>
                  <a:pt x="3149" y="21600"/>
                </a:cubicBezTo>
                <a:close/>
              </a:path>
            </a:pathLst>
          </a:custGeom>
          <a:solidFill>
            <a:srgbClr val="0365C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3031" name="Group 93"/>
          <p:cNvGrpSpPr/>
          <p:nvPr/>
        </p:nvGrpSpPr>
        <p:grpSpPr>
          <a:xfrm>
            <a:off x="8550194" y="2840671"/>
            <a:ext cx="409337" cy="309886"/>
            <a:chOff x="0" y="0"/>
            <a:chExt cx="409336" cy="309885"/>
          </a:xfrm>
        </p:grpSpPr>
        <p:sp>
          <p:nvSpPr>
            <p:cNvPr id="3026" name="Oval 94"/>
            <p:cNvSpPr/>
            <p:nvPr/>
          </p:nvSpPr>
          <p:spPr>
            <a:xfrm>
              <a:off x="136059" y="90331"/>
              <a:ext cx="127221" cy="12131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27" name="Straight Connector 95"/>
            <p:cNvSpPr/>
            <p:nvPr/>
          </p:nvSpPr>
          <p:spPr>
            <a:xfrm flipH="1">
              <a:off x="198981" y="-1"/>
              <a:ext cx="1" cy="309886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8" name="Straight Connector 96"/>
            <p:cNvSpPr/>
            <p:nvPr/>
          </p:nvSpPr>
          <p:spPr>
            <a:xfrm flipH="1">
              <a:off x="0" y="149533"/>
              <a:ext cx="409337" cy="1017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9" name="Straight Connector 97"/>
            <p:cNvSpPr/>
            <p:nvPr/>
          </p:nvSpPr>
          <p:spPr>
            <a:xfrm flipH="1" flipV="1">
              <a:off x="60099" y="48246"/>
              <a:ext cx="270446" cy="205181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0" name="Straight Connector 98"/>
            <p:cNvSpPr/>
            <p:nvPr/>
          </p:nvSpPr>
          <p:spPr>
            <a:xfrm flipH="1">
              <a:off x="49887" y="56085"/>
              <a:ext cx="314331" cy="18884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37" name="Group 99"/>
          <p:cNvGrpSpPr/>
          <p:nvPr/>
        </p:nvGrpSpPr>
        <p:grpSpPr>
          <a:xfrm>
            <a:off x="9236653" y="2725645"/>
            <a:ext cx="409337" cy="309886"/>
            <a:chOff x="0" y="0"/>
            <a:chExt cx="409336" cy="309885"/>
          </a:xfrm>
        </p:grpSpPr>
        <p:sp>
          <p:nvSpPr>
            <p:cNvPr id="3032" name="Oval 100"/>
            <p:cNvSpPr/>
            <p:nvPr/>
          </p:nvSpPr>
          <p:spPr>
            <a:xfrm>
              <a:off x="136059" y="90331"/>
              <a:ext cx="127221" cy="12131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33" name="Straight Connector 101"/>
            <p:cNvSpPr/>
            <p:nvPr/>
          </p:nvSpPr>
          <p:spPr>
            <a:xfrm flipH="1">
              <a:off x="198981" y="-1"/>
              <a:ext cx="1" cy="309886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4" name="Straight Connector 102"/>
            <p:cNvSpPr/>
            <p:nvPr/>
          </p:nvSpPr>
          <p:spPr>
            <a:xfrm flipH="1">
              <a:off x="0" y="149533"/>
              <a:ext cx="409337" cy="1017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5" name="Straight Connector 103"/>
            <p:cNvSpPr/>
            <p:nvPr/>
          </p:nvSpPr>
          <p:spPr>
            <a:xfrm flipH="1" flipV="1">
              <a:off x="60099" y="48246"/>
              <a:ext cx="270446" cy="205181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6" name="Straight Connector 104"/>
            <p:cNvSpPr/>
            <p:nvPr/>
          </p:nvSpPr>
          <p:spPr>
            <a:xfrm flipH="1">
              <a:off x="49887" y="56085"/>
              <a:ext cx="314331" cy="18884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3" name="Group 105"/>
          <p:cNvGrpSpPr/>
          <p:nvPr/>
        </p:nvGrpSpPr>
        <p:grpSpPr>
          <a:xfrm>
            <a:off x="9255735" y="3079564"/>
            <a:ext cx="409337" cy="309886"/>
            <a:chOff x="0" y="0"/>
            <a:chExt cx="409336" cy="309885"/>
          </a:xfrm>
        </p:grpSpPr>
        <p:sp>
          <p:nvSpPr>
            <p:cNvPr id="3038" name="Oval 106"/>
            <p:cNvSpPr/>
            <p:nvPr/>
          </p:nvSpPr>
          <p:spPr>
            <a:xfrm>
              <a:off x="136059" y="90331"/>
              <a:ext cx="127221" cy="12131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39" name="Straight Connector 107"/>
            <p:cNvSpPr/>
            <p:nvPr/>
          </p:nvSpPr>
          <p:spPr>
            <a:xfrm flipH="1">
              <a:off x="198981" y="-1"/>
              <a:ext cx="1" cy="309886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0" name="Straight Connector 108"/>
            <p:cNvSpPr/>
            <p:nvPr/>
          </p:nvSpPr>
          <p:spPr>
            <a:xfrm flipH="1">
              <a:off x="0" y="149533"/>
              <a:ext cx="409337" cy="1017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1" name="Straight Connector 109"/>
            <p:cNvSpPr/>
            <p:nvPr/>
          </p:nvSpPr>
          <p:spPr>
            <a:xfrm flipH="1" flipV="1">
              <a:off x="60099" y="48246"/>
              <a:ext cx="270446" cy="205181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2" name="Straight Connector 110"/>
            <p:cNvSpPr/>
            <p:nvPr/>
          </p:nvSpPr>
          <p:spPr>
            <a:xfrm flipH="1">
              <a:off x="49887" y="56085"/>
              <a:ext cx="314331" cy="18884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44" name="Oval 111"/>
          <p:cNvSpPr/>
          <p:nvPr/>
        </p:nvSpPr>
        <p:spPr>
          <a:xfrm>
            <a:off x="8717874" y="3639606"/>
            <a:ext cx="91571" cy="99441"/>
          </a:xfrm>
          <a:prstGeom prst="ellipse">
            <a:avLst/>
          </a:prstGeom>
          <a:solidFill>
            <a:srgbClr val="7030A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45" name="Oval 112"/>
          <p:cNvSpPr/>
          <p:nvPr/>
        </p:nvSpPr>
        <p:spPr>
          <a:xfrm>
            <a:off x="8870274" y="3792006"/>
            <a:ext cx="91571" cy="99441"/>
          </a:xfrm>
          <a:prstGeom prst="ellipse">
            <a:avLst/>
          </a:prstGeom>
          <a:solidFill>
            <a:srgbClr val="7030A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46" name="Oval 113"/>
          <p:cNvSpPr/>
          <p:nvPr/>
        </p:nvSpPr>
        <p:spPr>
          <a:xfrm>
            <a:off x="8911165" y="3832892"/>
            <a:ext cx="91571" cy="99441"/>
          </a:xfrm>
          <a:prstGeom prst="ellipse">
            <a:avLst/>
          </a:prstGeom>
          <a:solidFill>
            <a:srgbClr val="7030A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47" name="Oval 114"/>
          <p:cNvSpPr/>
          <p:nvPr/>
        </p:nvSpPr>
        <p:spPr>
          <a:xfrm>
            <a:off x="8596354" y="3852679"/>
            <a:ext cx="91571" cy="99441"/>
          </a:xfrm>
          <a:prstGeom prst="ellipse">
            <a:avLst/>
          </a:prstGeom>
          <a:solidFill>
            <a:srgbClr val="7030A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3053" name="Group 115"/>
          <p:cNvGrpSpPr/>
          <p:nvPr/>
        </p:nvGrpSpPr>
        <p:grpSpPr>
          <a:xfrm>
            <a:off x="7162523" y="1808850"/>
            <a:ext cx="409337" cy="309886"/>
            <a:chOff x="0" y="0"/>
            <a:chExt cx="409336" cy="309885"/>
          </a:xfrm>
        </p:grpSpPr>
        <p:sp>
          <p:nvSpPr>
            <p:cNvPr id="3048" name="Oval 116"/>
            <p:cNvSpPr/>
            <p:nvPr/>
          </p:nvSpPr>
          <p:spPr>
            <a:xfrm>
              <a:off x="136059" y="90331"/>
              <a:ext cx="127221" cy="12131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49" name="Straight Connector 117"/>
            <p:cNvSpPr/>
            <p:nvPr/>
          </p:nvSpPr>
          <p:spPr>
            <a:xfrm flipH="1">
              <a:off x="198981" y="-1"/>
              <a:ext cx="1" cy="309886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0" name="Straight Connector 118"/>
            <p:cNvSpPr/>
            <p:nvPr/>
          </p:nvSpPr>
          <p:spPr>
            <a:xfrm flipH="1">
              <a:off x="0" y="149533"/>
              <a:ext cx="409337" cy="1017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1" name="Straight Connector 119"/>
            <p:cNvSpPr/>
            <p:nvPr/>
          </p:nvSpPr>
          <p:spPr>
            <a:xfrm flipH="1" flipV="1">
              <a:off x="60099" y="48246"/>
              <a:ext cx="270446" cy="205181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2" name="Straight Connector 120"/>
            <p:cNvSpPr/>
            <p:nvPr/>
          </p:nvSpPr>
          <p:spPr>
            <a:xfrm flipH="1">
              <a:off x="49887" y="56085"/>
              <a:ext cx="314331" cy="18884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59" name="Group 121"/>
          <p:cNvGrpSpPr/>
          <p:nvPr/>
        </p:nvGrpSpPr>
        <p:grpSpPr>
          <a:xfrm>
            <a:off x="7114357" y="2118030"/>
            <a:ext cx="409337" cy="309886"/>
            <a:chOff x="0" y="0"/>
            <a:chExt cx="409336" cy="309885"/>
          </a:xfrm>
        </p:grpSpPr>
        <p:sp>
          <p:nvSpPr>
            <p:cNvPr id="3054" name="Oval 122"/>
            <p:cNvSpPr/>
            <p:nvPr/>
          </p:nvSpPr>
          <p:spPr>
            <a:xfrm>
              <a:off x="136059" y="90331"/>
              <a:ext cx="127221" cy="12131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55" name="Straight Connector 123"/>
            <p:cNvSpPr/>
            <p:nvPr/>
          </p:nvSpPr>
          <p:spPr>
            <a:xfrm flipH="1">
              <a:off x="198981" y="-1"/>
              <a:ext cx="1" cy="309886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6" name="Straight Connector 124"/>
            <p:cNvSpPr/>
            <p:nvPr/>
          </p:nvSpPr>
          <p:spPr>
            <a:xfrm flipH="1">
              <a:off x="0" y="149533"/>
              <a:ext cx="409337" cy="1017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7" name="Straight Connector 125"/>
            <p:cNvSpPr/>
            <p:nvPr/>
          </p:nvSpPr>
          <p:spPr>
            <a:xfrm flipH="1" flipV="1">
              <a:off x="60099" y="48246"/>
              <a:ext cx="270446" cy="205181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8" name="Straight Connector 126"/>
            <p:cNvSpPr/>
            <p:nvPr/>
          </p:nvSpPr>
          <p:spPr>
            <a:xfrm flipH="1">
              <a:off x="49887" y="56085"/>
              <a:ext cx="314331" cy="18884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65" name="Group 151"/>
          <p:cNvGrpSpPr/>
          <p:nvPr/>
        </p:nvGrpSpPr>
        <p:grpSpPr>
          <a:xfrm>
            <a:off x="1800247" y="2704539"/>
            <a:ext cx="159399" cy="137053"/>
            <a:chOff x="0" y="0"/>
            <a:chExt cx="159397" cy="137052"/>
          </a:xfrm>
        </p:grpSpPr>
        <p:sp>
          <p:nvSpPr>
            <p:cNvPr id="3060" name="Oval 152"/>
            <p:cNvSpPr/>
            <p:nvPr/>
          </p:nvSpPr>
          <p:spPr>
            <a:xfrm>
              <a:off x="52982" y="39950"/>
              <a:ext cx="49541" cy="5365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61" name="Straight Connector 153"/>
            <p:cNvSpPr/>
            <p:nvPr/>
          </p:nvSpPr>
          <p:spPr>
            <a:xfrm flipH="1">
              <a:off x="77484" y="-1"/>
              <a:ext cx="1" cy="13705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2" name="Straight Connector 154"/>
            <p:cNvSpPr/>
            <p:nvPr/>
          </p:nvSpPr>
          <p:spPr>
            <a:xfrm flipH="1">
              <a:off x="-1" y="66133"/>
              <a:ext cx="159399" cy="4500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3" name="Straight Connector 155"/>
            <p:cNvSpPr/>
            <p:nvPr/>
          </p:nvSpPr>
          <p:spPr>
            <a:xfrm flipH="1" flipV="1">
              <a:off x="23403" y="21338"/>
              <a:ext cx="105314" cy="90745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4" name="Straight Connector 156"/>
            <p:cNvSpPr/>
            <p:nvPr/>
          </p:nvSpPr>
          <p:spPr>
            <a:xfrm flipH="1">
              <a:off x="19426" y="24804"/>
              <a:ext cx="122403" cy="83522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66" name="Straight Arrow Connector 165"/>
          <p:cNvSpPr/>
          <p:nvPr/>
        </p:nvSpPr>
        <p:spPr>
          <a:xfrm flipV="1">
            <a:off x="7700412" y="1899180"/>
            <a:ext cx="1" cy="557695"/>
          </a:xfrm>
          <a:prstGeom prst="line">
            <a:avLst/>
          </a:prstGeom>
          <a:ln w="57150">
            <a:solidFill>
              <a:srgbClr val="292929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7" name="Straight Connector 166"/>
          <p:cNvSpPr/>
          <p:nvPr/>
        </p:nvSpPr>
        <p:spPr>
          <a:xfrm>
            <a:off x="6663404" y="2025464"/>
            <a:ext cx="418586" cy="9235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8" name="Straight Connector 167"/>
          <p:cNvSpPr/>
          <p:nvPr/>
        </p:nvSpPr>
        <p:spPr>
          <a:xfrm>
            <a:off x="6802821" y="2942588"/>
            <a:ext cx="1594888" cy="6108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9" name="Rounded Rectangle 168"/>
          <p:cNvSpPr/>
          <p:nvPr/>
        </p:nvSpPr>
        <p:spPr>
          <a:xfrm>
            <a:off x="8459860" y="2417155"/>
            <a:ext cx="1277821" cy="364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AACDD"/>
              </a:gs>
              <a:gs pos="46000">
                <a:srgbClr val="7F43A5">
                  <a:alpha val="54902"/>
                </a:srgbClr>
              </a:gs>
              <a:gs pos="100000">
                <a:srgbClr val="6F4094"/>
              </a:gs>
            </a:gsLst>
            <a:path path="circle">
              <a:fillToRect l="-19636" t="62278" r="119636" b="37721"/>
            </a:path>
          </a:gra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70" name="Oval 169"/>
          <p:cNvSpPr/>
          <p:nvPr/>
        </p:nvSpPr>
        <p:spPr>
          <a:xfrm>
            <a:off x="9102824" y="2456142"/>
            <a:ext cx="528578" cy="205181"/>
          </a:xfrm>
          <a:prstGeom prst="ellipse">
            <a:avLst/>
          </a:prstGeom>
          <a:solidFill>
            <a:srgbClr val="80808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3089" name="Group 6"/>
          <p:cNvGrpSpPr/>
          <p:nvPr/>
        </p:nvGrpSpPr>
        <p:grpSpPr>
          <a:xfrm>
            <a:off x="6721289" y="4021734"/>
            <a:ext cx="1659871" cy="2316997"/>
            <a:chOff x="0" y="0"/>
            <a:chExt cx="1659869" cy="2316995"/>
          </a:xfrm>
        </p:grpSpPr>
        <p:sp>
          <p:nvSpPr>
            <p:cNvPr id="3071" name="Curved Connector 58"/>
            <p:cNvSpPr/>
            <p:nvPr/>
          </p:nvSpPr>
          <p:spPr>
            <a:xfrm rot="7800000">
              <a:off x="1182917" y="82247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2" name="Curved Connector 59"/>
            <p:cNvSpPr/>
            <p:nvPr/>
          </p:nvSpPr>
          <p:spPr>
            <a:xfrm rot="7800000">
              <a:off x="1156901" y="167741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3D3D3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3" name="Curved Connector 60"/>
            <p:cNvSpPr/>
            <p:nvPr/>
          </p:nvSpPr>
          <p:spPr>
            <a:xfrm rot="7800000">
              <a:off x="1130885" y="275537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4" name="Curved Connector 61"/>
            <p:cNvSpPr/>
            <p:nvPr/>
          </p:nvSpPr>
          <p:spPr>
            <a:xfrm rot="7800000">
              <a:off x="1194077" y="383333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5" name="Curved Connector 62"/>
            <p:cNvSpPr/>
            <p:nvPr/>
          </p:nvSpPr>
          <p:spPr>
            <a:xfrm rot="7800000">
              <a:off x="1190363" y="468827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6" name="Curved Connector 63"/>
            <p:cNvSpPr/>
            <p:nvPr/>
          </p:nvSpPr>
          <p:spPr>
            <a:xfrm rot="7800000">
              <a:off x="1208951" y="576623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7" name="Curved Connector 66"/>
            <p:cNvSpPr/>
            <p:nvPr/>
          </p:nvSpPr>
          <p:spPr>
            <a:xfrm rot="7800000">
              <a:off x="1181947" y="815605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8" name="Curved Connector 67"/>
            <p:cNvSpPr/>
            <p:nvPr/>
          </p:nvSpPr>
          <p:spPr>
            <a:xfrm rot="7800000">
              <a:off x="1155931" y="901099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9" name="Curved Connector 68"/>
            <p:cNvSpPr/>
            <p:nvPr/>
          </p:nvSpPr>
          <p:spPr>
            <a:xfrm rot="7800000">
              <a:off x="1129915" y="1008895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0" name="Curved Connector 69"/>
            <p:cNvSpPr/>
            <p:nvPr/>
          </p:nvSpPr>
          <p:spPr>
            <a:xfrm rot="7800000">
              <a:off x="1193107" y="1116691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1" name="Curved Connector 70"/>
            <p:cNvSpPr/>
            <p:nvPr/>
          </p:nvSpPr>
          <p:spPr>
            <a:xfrm rot="7800000">
              <a:off x="1189393" y="1202185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2" name="Curved Connector 71"/>
            <p:cNvSpPr/>
            <p:nvPr/>
          </p:nvSpPr>
          <p:spPr>
            <a:xfrm rot="7800000">
              <a:off x="1207981" y="1309981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3" name="Curved Connector 74"/>
            <p:cNvSpPr/>
            <p:nvPr/>
          </p:nvSpPr>
          <p:spPr>
            <a:xfrm rot="7800000">
              <a:off x="1163358" y="1503062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4" name="Curved Connector 75"/>
            <p:cNvSpPr/>
            <p:nvPr/>
          </p:nvSpPr>
          <p:spPr>
            <a:xfrm rot="7800000">
              <a:off x="1181946" y="1588556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5" name="Curved Connector 76"/>
            <p:cNvSpPr/>
            <p:nvPr/>
          </p:nvSpPr>
          <p:spPr>
            <a:xfrm rot="7800000">
              <a:off x="1155930" y="1696352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6" name="Curved Connector 77"/>
            <p:cNvSpPr/>
            <p:nvPr/>
          </p:nvSpPr>
          <p:spPr>
            <a:xfrm rot="7800000">
              <a:off x="1219122" y="1804148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7" name="Curved Connector 78"/>
            <p:cNvSpPr/>
            <p:nvPr/>
          </p:nvSpPr>
          <p:spPr>
            <a:xfrm rot="7800000">
              <a:off x="1215408" y="1889642"/>
              <a:ext cx="375660" cy="34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8" name="Straight Connector 172"/>
            <p:cNvSpPr/>
            <p:nvPr/>
          </p:nvSpPr>
          <p:spPr>
            <a:xfrm>
              <a:off x="0" y="1125216"/>
              <a:ext cx="1597007" cy="7045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90" name="Oval 174"/>
          <p:cNvSpPr/>
          <p:nvPr/>
        </p:nvSpPr>
        <p:spPr>
          <a:xfrm>
            <a:off x="9624841" y="4635775"/>
            <a:ext cx="91571" cy="99441"/>
          </a:xfrm>
          <a:prstGeom prst="ellipse">
            <a:avLst/>
          </a:prstGeom>
          <a:solidFill>
            <a:srgbClr val="7030A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3096" name="Group 175"/>
          <p:cNvGrpSpPr/>
          <p:nvPr/>
        </p:nvGrpSpPr>
        <p:grpSpPr>
          <a:xfrm>
            <a:off x="9011105" y="4596362"/>
            <a:ext cx="409337" cy="309886"/>
            <a:chOff x="0" y="0"/>
            <a:chExt cx="409336" cy="309885"/>
          </a:xfrm>
        </p:grpSpPr>
        <p:sp>
          <p:nvSpPr>
            <p:cNvPr id="3091" name="Oval 176"/>
            <p:cNvSpPr/>
            <p:nvPr/>
          </p:nvSpPr>
          <p:spPr>
            <a:xfrm>
              <a:off x="136059" y="90331"/>
              <a:ext cx="127221" cy="121313"/>
            </a:xfrm>
            <a:prstGeom prst="ellipse">
              <a:avLst/>
            </a:prstGeom>
            <a:solidFill>
              <a:srgbClr val="A58E1A"/>
            </a:solidFill>
            <a:ln w="254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092" name="Straight Connector 177"/>
            <p:cNvSpPr/>
            <p:nvPr/>
          </p:nvSpPr>
          <p:spPr>
            <a:xfrm flipH="1">
              <a:off x="198981" y="-1"/>
              <a:ext cx="1" cy="309886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3" name="Straight Connector 178"/>
            <p:cNvSpPr/>
            <p:nvPr/>
          </p:nvSpPr>
          <p:spPr>
            <a:xfrm flipH="1">
              <a:off x="0" y="149533"/>
              <a:ext cx="409337" cy="10174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4" name="Straight Connector 179"/>
            <p:cNvSpPr/>
            <p:nvPr/>
          </p:nvSpPr>
          <p:spPr>
            <a:xfrm flipH="1" flipV="1">
              <a:off x="60099" y="48246"/>
              <a:ext cx="270446" cy="205181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5" name="Straight Connector 180"/>
            <p:cNvSpPr/>
            <p:nvPr/>
          </p:nvSpPr>
          <p:spPr>
            <a:xfrm flipH="1">
              <a:off x="49887" y="56085"/>
              <a:ext cx="314331" cy="188849"/>
            </a:xfrm>
            <a:prstGeom prst="line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97" name="Oval 181"/>
          <p:cNvSpPr/>
          <p:nvPr/>
        </p:nvSpPr>
        <p:spPr>
          <a:xfrm>
            <a:off x="9398099" y="4297526"/>
            <a:ext cx="91571" cy="99441"/>
          </a:xfrm>
          <a:prstGeom prst="ellipse">
            <a:avLst/>
          </a:prstGeom>
          <a:solidFill>
            <a:srgbClr val="7030A0"/>
          </a:solidFill>
          <a:ln w="25400">
            <a:solidFill>
              <a:srgbClr val="024A8C"/>
            </a:solidFill>
          </a:ln>
        </p:spPr>
        <p:txBody>
          <a:bodyPr lIns="45719" rIns="45719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3098" name="TextBox 186"/>
          <p:cNvSpPr txBox="1"/>
          <p:nvPr/>
        </p:nvSpPr>
        <p:spPr>
          <a:xfrm>
            <a:off x="445591" y="-77357"/>
            <a:ext cx="1130081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defRPr sz="3300">
                <a:solidFill>
                  <a:srgbClr val="2147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All of these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protective mechanisms are impaired at RH 20%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and are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optimal at 50% RH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32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52" y="297006"/>
            <a:ext cx="12016056" cy="675313"/>
          </a:xfrm>
          <a:noFill/>
          <a:ln>
            <a:noFill/>
          </a:ln>
        </p:spPr>
        <p:txBody>
          <a:bodyPr spcFirstLastPara="1" vert="horz" wrap="square" lIns="45713" tIns="45713" rIns="45713" bIns="45713" rtlCol="0" anchor="t" anchorCtr="0">
            <a:noAutofit/>
          </a:bodyPr>
          <a:lstStyle/>
          <a:p>
            <a:pPr hangingPunct="0">
              <a:buClrTx/>
              <a:buSzTx/>
              <a:buFontTx/>
            </a:pPr>
            <a:r>
              <a:rPr lang="en-US" sz="3600" dirty="0">
                <a:latin typeface="+mn-lt"/>
                <a:cs typeface="Arial" panose="020B0604020202020204" pitchFamily="34" charset="0"/>
                <a:sym typeface="Helvetica Light"/>
              </a:rPr>
              <a:t>ASHRAE 1985:“Optimal RH Level For Health” = 40%–60%</a:t>
            </a:r>
          </a:p>
        </p:txBody>
      </p:sp>
      <p:pic>
        <p:nvPicPr>
          <p:cNvPr id="6" name="Grafik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300" y="1386428"/>
            <a:ext cx="7677961" cy="52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Title 1"/>
          <p:cNvSpPr txBox="1"/>
          <p:nvPr/>
        </p:nvSpPr>
        <p:spPr>
          <a:xfrm>
            <a:off x="415297" y="217714"/>
            <a:ext cx="693314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defTabSz="412750">
              <a:spcBef>
                <a:spcPts val="2900"/>
              </a:spcBef>
              <a:defRPr sz="3300">
                <a:solidFill>
                  <a:srgbClr val="2147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2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Taylor Chart 2019 </a:t>
            </a:r>
          </a:p>
        </p:txBody>
      </p:sp>
      <p:grpSp>
        <p:nvGrpSpPr>
          <p:cNvPr id="3187" name="Group 4"/>
          <p:cNvGrpSpPr/>
          <p:nvPr/>
        </p:nvGrpSpPr>
        <p:grpSpPr>
          <a:xfrm>
            <a:off x="1288972" y="1266940"/>
            <a:ext cx="9430439" cy="5591060"/>
            <a:chOff x="0" y="0"/>
            <a:chExt cx="9096763" cy="5485548"/>
          </a:xfrm>
        </p:grpSpPr>
        <p:pic>
          <p:nvPicPr>
            <p:cNvPr id="3185" name="Picture 2" descr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-1"/>
              <a:ext cx="9096765" cy="548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6" name="Rectangle 1"/>
            <p:cNvSpPr/>
            <p:nvPr/>
          </p:nvSpPr>
          <p:spPr>
            <a:xfrm>
              <a:off x="-1" y="2418298"/>
              <a:ext cx="738304" cy="2634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37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741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D559-48B7-F94D-8F90-FBA1C644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5" y="-357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Presentation Summary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F23FC815-6754-3047-A725-D9DE0DE21374}"/>
              </a:ext>
            </a:extLst>
          </p:cNvPr>
          <p:cNvSpPr/>
          <p:nvPr/>
        </p:nvSpPr>
        <p:spPr>
          <a:xfrm>
            <a:off x="196242" y="3481206"/>
            <a:ext cx="5411244" cy="10780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Studies 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Homo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Indooris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C483592F-D298-2547-91E8-F674ABB77404}"/>
              </a:ext>
            </a:extLst>
          </p:cNvPr>
          <p:cNvSpPr/>
          <p:nvPr/>
        </p:nvSpPr>
        <p:spPr>
          <a:xfrm>
            <a:off x="196242" y="5163627"/>
            <a:ext cx="5411244" cy="1078075"/>
          </a:xfrm>
          <a:prstGeom prst="roundRect">
            <a:avLst/>
          </a:prstGeom>
          <a:solidFill>
            <a:srgbClr val="0D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Buildings can and must support healthy occupants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6DB591-6BBF-8745-8A50-6D358DDFF505}"/>
              </a:ext>
            </a:extLst>
          </p:cNvPr>
          <p:cNvSpPr txBox="1"/>
          <p:nvPr/>
        </p:nvSpPr>
        <p:spPr>
          <a:xfrm>
            <a:off x="5781369" y="3451123"/>
            <a:ext cx="5693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0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Humans and microbes share many things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New studies bring humidification to the forefront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BD847B-0BF1-4744-88FD-C9C5A6065D86}"/>
              </a:ext>
            </a:extLst>
          </p:cNvPr>
          <p:cNvSpPr txBox="1"/>
          <p:nvPr/>
        </p:nvSpPr>
        <p:spPr>
          <a:xfrm>
            <a:off x="5781368" y="5260750"/>
            <a:ext cx="5840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6539C"/>
              </a:buClr>
              <a:buFont typeface="Arial" panose="020B0604020202020204" pitchFamily="34" charset="0"/>
              <a:buChar char="•"/>
              <a:defRPr sz="2400" kern="10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Resistance to minimum humidity is high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Resolving misconceptions to move forward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7841605E-358A-9940-9023-DD349724C8CF}"/>
              </a:ext>
            </a:extLst>
          </p:cNvPr>
          <p:cNvSpPr/>
          <p:nvPr/>
        </p:nvSpPr>
        <p:spPr>
          <a:xfrm>
            <a:off x="302579" y="1832648"/>
            <a:ext cx="5304906" cy="10780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cloud of COVID–19       and a “silver lining”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D4794E-F0B0-4949-B0D0-F3BB4F910D1C}"/>
              </a:ext>
            </a:extLst>
          </p:cNvPr>
          <p:cNvSpPr txBox="1"/>
          <p:nvPr/>
        </p:nvSpPr>
        <p:spPr>
          <a:xfrm>
            <a:off x="5781369" y="1954969"/>
            <a:ext cx="630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0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pandemic has rearranged our priorities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built environment and health</a:t>
            </a:r>
          </a:p>
        </p:txBody>
      </p:sp>
    </p:spTree>
    <p:extLst>
      <p:ext uri="{BB962C8B-B14F-4D97-AF65-F5344CB8AC3E}">
        <p14:creationId xmlns:p14="http://schemas.microsoft.com/office/powerpoint/2010/main" val="9372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C5EA5F93-563D-5A4D-8D3E-FF94EAD7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03" y="-82390"/>
            <a:ext cx="10400570" cy="1325563"/>
          </a:xfrm>
          <a:ln w="12700">
            <a:miter lim="400000"/>
          </a:ln>
        </p:spPr>
        <p:txBody>
          <a:bodyPr vert="horz" lIns="22859" tIns="22859" rIns="22859" bIns="22859" rtlCol="0" anchor="ctr">
            <a:noAutofit/>
          </a:bodyPr>
          <a:lstStyle/>
          <a:p>
            <a:pPr defTabSz="412750">
              <a:spcBef>
                <a:spcPts val="2900"/>
              </a:spcBef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The future of building design and operation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967DCB30-0943-BA4D-9FA6-CC5357AA3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43173"/>
            <a:ext cx="9144000" cy="53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E62299F-053E-CE49-82C0-F79E6D382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11104293" cy="762000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+mn-lt"/>
              </a:rPr>
              <a:t>RH 40–60% supports two of the three steps in decreasing disease transmission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6E333B-3644-204F-ADC5-842623D1C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65" t="7846" r="27181" b="68087"/>
          <a:stretch/>
        </p:blipFill>
        <p:spPr>
          <a:xfrm>
            <a:off x="855405" y="1391264"/>
            <a:ext cx="10216017" cy="3554362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xmlns="" id="{54BB2E75-7C82-5B4F-A791-8619D4845C8D}"/>
              </a:ext>
            </a:extLst>
          </p:cNvPr>
          <p:cNvSpPr/>
          <p:nvPr/>
        </p:nvSpPr>
        <p:spPr>
          <a:xfrm rot="16200000">
            <a:off x="2089356" y="4045973"/>
            <a:ext cx="629265" cy="3097164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25F9A2-62AE-2A47-A0F7-E374BB228329}"/>
              </a:ext>
            </a:extLst>
          </p:cNvPr>
          <p:cNvSpPr txBox="1"/>
          <p:nvPr/>
        </p:nvSpPr>
        <p:spPr>
          <a:xfrm>
            <a:off x="1702097" y="6042139"/>
            <a:ext cx="140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xmlns="" id="{6B8ABE17-E39C-C142-BC66-8432C654EFD9}"/>
              </a:ext>
            </a:extLst>
          </p:cNvPr>
          <p:cNvSpPr/>
          <p:nvPr/>
        </p:nvSpPr>
        <p:spPr>
          <a:xfrm rot="16200000">
            <a:off x="5579808" y="3908323"/>
            <a:ext cx="629265" cy="3372466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F5DED8-0928-1F42-A9D9-98E1C9AD4A18}"/>
              </a:ext>
            </a:extLst>
          </p:cNvPr>
          <p:cNvSpPr txBox="1"/>
          <p:nvPr/>
        </p:nvSpPr>
        <p:spPr>
          <a:xfrm>
            <a:off x="4302894" y="5945115"/>
            <a:ext cx="294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Indoor air and surface “cleanliness”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CB5D21-764B-FC49-9C72-341E6D02500B}"/>
              </a:ext>
            </a:extLst>
          </p:cNvPr>
          <p:cNvSpPr txBox="1"/>
          <p:nvPr/>
        </p:nvSpPr>
        <p:spPr>
          <a:xfrm>
            <a:off x="7913469" y="5992807"/>
            <a:ext cx="294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health and immunity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9422A8DF-017D-DE46-8B54-425A610F2825}"/>
              </a:ext>
            </a:extLst>
          </p:cNvPr>
          <p:cNvSpPr/>
          <p:nvPr/>
        </p:nvSpPr>
        <p:spPr>
          <a:xfrm rot="16200000">
            <a:off x="9070557" y="3908323"/>
            <a:ext cx="629265" cy="3372466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02A0C2-A1CA-5147-BD5F-F99E75992410}"/>
              </a:ext>
            </a:extLst>
          </p:cNvPr>
          <p:cNvSpPr txBox="1"/>
          <p:nvPr/>
        </p:nvSpPr>
        <p:spPr>
          <a:xfrm>
            <a:off x="2182762" y="5049089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0FA03E-F470-FC44-8086-E4B11CC44DD6}"/>
              </a:ext>
            </a:extLst>
          </p:cNvPr>
          <p:cNvSpPr txBox="1"/>
          <p:nvPr/>
        </p:nvSpPr>
        <p:spPr>
          <a:xfrm>
            <a:off x="5707779" y="5029876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09B3E-6F7D-334C-95CA-203658315D4C}"/>
              </a:ext>
            </a:extLst>
          </p:cNvPr>
          <p:cNvSpPr txBox="1"/>
          <p:nvPr/>
        </p:nvSpPr>
        <p:spPr>
          <a:xfrm>
            <a:off x="9188552" y="5019368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1567A10-8089-E643-BE61-E112A6A5C9DD}"/>
              </a:ext>
            </a:extLst>
          </p:cNvPr>
          <p:cNvSpPr/>
          <p:nvPr/>
        </p:nvSpPr>
        <p:spPr>
          <a:xfrm>
            <a:off x="3991899" y="1310974"/>
            <a:ext cx="7344695" cy="5465138"/>
          </a:xfrm>
          <a:custGeom>
            <a:avLst/>
            <a:gdLst>
              <a:gd name="connsiteX0" fmla="*/ 0 w 7344695"/>
              <a:gd name="connsiteY0" fmla="*/ 0 h 5465138"/>
              <a:gd name="connsiteX1" fmla="*/ 491530 w 7344695"/>
              <a:gd name="connsiteY1" fmla="*/ 0 h 5465138"/>
              <a:gd name="connsiteX2" fmla="*/ 836165 w 7344695"/>
              <a:gd name="connsiteY2" fmla="*/ 0 h 5465138"/>
              <a:gd name="connsiteX3" fmla="*/ 1548036 w 7344695"/>
              <a:gd name="connsiteY3" fmla="*/ 0 h 5465138"/>
              <a:gd name="connsiteX4" fmla="*/ 2039565 w 7344695"/>
              <a:gd name="connsiteY4" fmla="*/ 0 h 5465138"/>
              <a:gd name="connsiteX5" fmla="*/ 2531095 w 7344695"/>
              <a:gd name="connsiteY5" fmla="*/ 0 h 5465138"/>
              <a:gd name="connsiteX6" fmla="*/ 3242965 w 7344695"/>
              <a:gd name="connsiteY6" fmla="*/ 0 h 5465138"/>
              <a:gd name="connsiteX7" fmla="*/ 3661048 w 7344695"/>
              <a:gd name="connsiteY7" fmla="*/ 0 h 5465138"/>
              <a:gd name="connsiteX8" fmla="*/ 4372918 w 7344695"/>
              <a:gd name="connsiteY8" fmla="*/ 0 h 5465138"/>
              <a:gd name="connsiteX9" fmla="*/ 5084789 w 7344695"/>
              <a:gd name="connsiteY9" fmla="*/ 0 h 5465138"/>
              <a:gd name="connsiteX10" fmla="*/ 5649765 w 7344695"/>
              <a:gd name="connsiteY10" fmla="*/ 0 h 5465138"/>
              <a:gd name="connsiteX11" fmla="*/ 6361636 w 7344695"/>
              <a:gd name="connsiteY11" fmla="*/ 0 h 5465138"/>
              <a:gd name="connsiteX12" fmla="*/ 6853165 w 7344695"/>
              <a:gd name="connsiteY12" fmla="*/ 0 h 5465138"/>
              <a:gd name="connsiteX13" fmla="*/ 7344695 w 7344695"/>
              <a:gd name="connsiteY13" fmla="*/ 0 h 5465138"/>
              <a:gd name="connsiteX14" fmla="*/ 7344695 w 7344695"/>
              <a:gd name="connsiteY14" fmla="*/ 601165 h 5465138"/>
              <a:gd name="connsiteX15" fmla="*/ 7344695 w 7344695"/>
              <a:gd name="connsiteY15" fmla="*/ 1147679 h 5465138"/>
              <a:gd name="connsiteX16" fmla="*/ 7344695 w 7344695"/>
              <a:gd name="connsiteY16" fmla="*/ 1694193 h 5465138"/>
              <a:gd name="connsiteX17" fmla="*/ 7344695 w 7344695"/>
              <a:gd name="connsiteY17" fmla="*/ 2295358 h 5465138"/>
              <a:gd name="connsiteX18" fmla="*/ 7344695 w 7344695"/>
              <a:gd name="connsiteY18" fmla="*/ 2896523 h 5465138"/>
              <a:gd name="connsiteX19" fmla="*/ 7344695 w 7344695"/>
              <a:gd name="connsiteY19" fmla="*/ 3497688 h 5465138"/>
              <a:gd name="connsiteX20" fmla="*/ 7344695 w 7344695"/>
              <a:gd name="connsiteY20" fmla="*/ 3880248 h 5465138"/>
              <a:gd name="connsiteX21" fmla="*/ 7344695 w 7344695"/>
              <a:gd name="connsiteY21" fmla="*/ 4317459 h 5465138"/>
              <a:gd name="connsiteX22" fmla="*/ 7344695 w 7344695"/>
              <a:gd name="connsiteY22" fmla="*/ 4918624 h 5465138"/>
              <a:gd name="connsiteX23" fmla="*/ 7344695 w 7344695"/>
              <a:gd name="connsiteY23" fmla="*/ 5465138 h 5465138"/>
              <a:gd name="connsiteX24" fmla="*/ 6926612 w 7344695"/>
              <a:gd name="connsiteY24" fmla="*/ 5465138 h 5465138"/>
              <a:gd name="connsiteX25" fmla="*/ 6581977 w 7344695"/>
              <a:gd name="connsiteY25" fmla="*/ 5465138 h 5465138"/>
              <a:gd name="connsiteX26" fmla="*/ 6237341 w 7344695"/>
              <a:gd name="connsiteY26" fmla="*/ 5465138 h 5465138"/>
              <a:gd name="connsiteX27" fmla="*/ 5672364 w 7344695"/>
              <a:gd name="connsiteY27" fmla="*/ 5465138 h 5465138"/>
              <a:gd name="connsiteX28" fmla="*/ 5254282 w 7344695"/>
              <a:gd name="connsiteY28" fmla="*/ 5465138 h 5465138"/>
              <a:gd name="connsiteX29" fmla="*/ 4615858 w 7344695"/>
              <a:gd name="connsiteY29" fmla="*/ 5465138 h 5465138"/>
              <a:gd name="connsiteX30" fmla="*/ 4197776 w 7344695"/>
              <a:gd name="connsiteY30" fmla="*/ 5465138 h 5465138"/>
              <a:gd name="connsiteX31" fmla="*/ 3559352 w 7344695"/>
              <a:gd name="connsiteY31" fmla="*/ 5465138 h 5465138"/>
              <a:gd name="connsiteX32" fmla="*/ 3214717 w 7344695"/>
              <a:gd name="connsiteY32" fmla="*/ 5465138 h 5465138"/>
              <a:gd name="connsiteX33" fmla="*/ 2576293 w 7344695"/>
              <a:gd name="connsiteY33" fmla="*/ 5465138 h 5465138"/>
              <a:gd name="connsiteX34" fmla="*/ 2158210 w 7344695"/>
              <a:gd name="connsiteY34" fmla="*/ 5465138 h 5465138"/>
              <a:gd name="connsiteX35" fmla="*/ 1813575 w 7344695"/>
              <a:gd name="connsiteY35" fmla="*/ 5465138 h 5465138"/>
              <a:gd name="connsiteX36" fmla="*/ 1395492 w 7344695"/>
              <a:gd name="connsiteY36" fmla="*/ 5465138 h 5465138"/>
              <a:gd name="connsiteX37" fmla="*/ 757069 w 7344695"/>
              <a:gd name="connsiteY37" fmla="*/ 5465138 h 5465138"/>
              <a:gd name="connsiteX38" fmla="*/ 0 w 7344695"/>
              <a:gd name="connsiteY38" fmla="*/ 5465138 h 5465138"/>
              <a:gd name="connsiteX39" fmla="*/ 0 w 7344695"/>
              <a:gd name="connsiteY39" fmla="*/ 5082578 h 5465138"/>
              <a:gd name="connsiteX40" fmla="*/ 0 w 7344695"/>
              <a:gd name="connsiteY40" fmla="*/ 4700019 h 5465138"/>
              <a:gd name="connsiteX41" fmla="*/ 0 w 7344695"/>
              <a:gd name="connsiteY41" fmla="*/ 4098854 h 5465138"/>
              <a:gd name="connsiteX42" fmla="*/ 0 w 7344695"/>
              <a:gd name="connsiteY42" fmla="*/ 3716294 h 5465138"/>
              <a:gd name="connsiteX43" fmla="*/ 0 w 7344695"/>
              <a:gd name="connsiteY43" fmla="*/ 3169780 h 5465138"/>
              <a:gd name="connsiteX44" fmla="*/ 0 w 7344695"/>
              <a:gd name="connsiteY44" fmla="*/ 2732569 h 5465138"/>
              <a:gd name="connsiteX45" fmla="*/ 0 w 7344695"/>
              <a:gd name="connsiteY45" fmla="*/ 2186055 h 5465138"/>
              <a:gd name="connsiteX46" fmla="*/ 0 w 7344695"/>
              <a:gd name="connsiteY46" fmla="*/ 1639541 h 5465138"/>
              <a:gd name="connsiteX47" fmla="*/ 0 w 7344695"/>
              <a:gd name="connsiteY47" fmla="*/ 1093028 h 5465138"/>
              <a:gd name="connsiteX48" fmla="*/ 0 w 7344695"/>
              <a:gd name="connsiteY48" fmla="*/ 546514 h 5465138"/>
              <a:gd name="connsiteX49" fmla="*/ 0 w 7344695"/>
              <a:gd name="connsiteY49" fmla="*/ 0 h 546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44695" h="5465138" extrusionOk="0">
                <a:moveTo>
                  <a:pt x="0" y="0"/>
                </a:moveTo>
                <a:cubicBezTo>
                  <a:pt x="187891" y="-26616"/>
                  <a:pt x="365737" y="48000"/>
                  <a:pt x="491530" y="0"/>
                </a:cubicBezTo>
                <a:cubicBezTo>
                  <a:pt x="617323" y="-48000"/>
                  <a:pt x="733334" y="6231"/>
                  <a:pt x="836165" y="0"/>
                </a:cubicBezTo>
                <a:cubicBezTo>
                  <a:pt x="938997" y="-6231"/>
                  <a:pt x="1306496" y="19147"/>
                  <a:pt x="1548036" y="0"/>
                </a:cubicBezTo>
                <a:cubicBezTo>
                  <a:pt x="1789576" y="-19147"/>
                  <a:pt x="1809162" y="13803"/>
                  <a:pt x="2039565" y="0"/>
                </a:cubicBezTo>
                <a:cubicBezTo>
                  <a:pt x="2269968" y="-13803"/>
                  <a:pt x="2354890" y="24861"/>
                  <a:pt x="2531095" y="0"/>
                </a:cubicBezTo>
                <a:cubicBezTo>
                  <a:pt x="2707300" y="-24861"/>
                  <a:pt x="3088994" y="61003"/>
                  <a:pt x="3242965" y="0"/>
                </a:cubicBezTo>
                <a:cubicBezTo>
                  <a:pt x="3396936" y="-61003"/>
                  <a:pt x="3548215" y="43245"/>
                  <a:pt x="3661048" y="0"/>
                </a:cubicBezTo>
                <a:cubicBezTo>
                  <a:pt x="3773881" y="-43245"/>
                  <a:pt x="4211250" y="33193"/>
                  <a:pt x="4372918" y="0"/>
                </a:cubicBezTo>
                <a:cubicBezTo>
                  <a:pt x="4534586" y="-33193"/>
                  <a:pt x="4730631" y="82114"/>
                  <a:pt x="5084789" y="0"/>
                </a:cubicBezTo>
                <a:cubicBezTo>
                  <a:pt x="5438947" y="-82114"/>
                  <a:pt x="5391769" y="58992"/>
                  <a:pt x="5649765" y="0"/>
                </a:cubicBezTo>
                <a:cubicBezTo>
                  <a:pt x="5907761" y="-58992"/>
                  <a:pt x="6073284" y="57451"/>
                  <a:pt x="6361636" y="0"/>
                </a:cubicBezTo>
                <a:cubicBezTo>
                  <a:pt x="6649988" y="-57451"/>
                  <a:pt x="6711619" y="34819"/>
                  <a:pt x="6853165" y="0"/>
                </a:cubicBezTo>
                <a:cubicBezTo>
                  <a:pt x="6994711" y="-34819"/>
                  <a:pt x="7191964" y="45970"/>
                  <a:pt x="7344695" y="0"/>
                </a:cubicBezTo>
                <a:cubicBezTo>
                  <a:pt x="7395817" y="236814"/>
                  <a:pt x="7303333" y="480719"/>
                  <a:pt x="7344695" y="601165"/>
                </a:cubicBezTo>
                <a:cubicBezTo>
                  <a:pt x="7386057" y="721611"/>
                  <a:pt x="7324788" y="912956"/>
                  <a:pt x="7344695" y="1147679"/>
                </a:cubicBezTo>
                <a:cubicBezTo>
                  <a:pt x="7364602" y="1382402"/>
                  <a:pt x="7310614" y="1521729"/>
                  <a:pt x="7344695" y="1694193"/>
                </a:cubicBezTo>
                <a:cubicBezTo>
                  <a:pt x="7378776" y="1866657"/>
                  <a:pt x="7295726" y="2019830"/>
                  <a:pt x="7344695" y="2295358"/>
                </a:cubicBezTo>
                <a:cubicBezTo>
                  <a:pt x="7393664" y="2570886"/>
                  <a:pt x="7309871" y="2673380"/>
                  <a:pt x="7344695" y="2896523"/>
                </a:cubicBezTo>
                <a:cubicBezTo>
                  <a:pt x="7379519" y="3119667"/>
                  <a:pt x="7305005" y="3251099"/>
                  <a:pt x="7344695" y="3497688"/>
                </a:cubicBezTo>
                <a:cubicBezTo>
                  <a:pt x="7384385" y="3744277"/>
                  <a:pt x="7314588" y="3785315"/>
                  <a:pt x="7344695" y="3880248"/>
                </a:cubicBezTo>
                <a:cubicBezTo>
                  <a:pt x="7374802" y="3975181"/>
                  <a:pt x="7325053" y="4124286"/>
                  <a:pt x="7344695" y="4317459"/>
                </a:cubicBezTo>
                <a:cubicBezTo>
                  <a:pt x="7364337" y="4510632"/>
                  <a:pt x="7316153" y="4676202"/>
                  <a:pt x="7344695" y="4918624"/>
                </a:cubicBezTo>
                <a:cubicBezTo>
                  <a:pt x="7373237" y="5161047"/>
                  <a:pt x="7338711" y="5291402"/>
                  <a:pt x="7344695" y="5465138"/>
                </a:cubicBezTo>
                <a:cubicBezTo>
                  <a:pt x="7221328" y="5515088"/>
                  <a:pt x="7122108" y="5417274"/>
                  <a:pt x="6926612" y="5465138"/>
                </a:cubicBezTo>
                <a:cubicBezTo>
                  <a:pt x="6731116" y="5513002"/>
                  <a:pt x="6668924" y="5451183"/>
                  <a:pt x="6581977" y="5465138"/>
                </a:cubicBezTo>
                <a:cubicBezTo>
                  <a:pt x="6495030" y="5479093"/>
                  <a:pt x="6314255" y="5436320"/>
                  <a:pt x="6237341" y="5465138"/>
                </a:cubicBezTo>
                <a:cubicBezTo>
                  <a:pt x="6160427" y="5493956"/>
                  <a:pt x="5803480" y="5397711"/>
                  <a:pt x="5672364" y="5465138"/>
                </a:cubicBezTo>
                <a:cubicBezTo>
                  <a:pt x="5541248" y="5532565"/>
                  <a:pt x="5448697" y="5448137"/>
                  <a:pt x="5254282" y="5465138"/>
                </a:cubicBezTo>
                <a:cubicBezTo>
                  <a:pt x="5059867" y="5482139"/>
                  <a:pt x="4916588" y="5413063"/>
                  <a:pt x="4615858" y="5465138"/>
                </a:cubicBezTo>
                <a:cubicBezTo>
                  <a:pt x="4315128" y="5517213"/>
                  <a:pt x="4328054" y="5458555"/>
                  <a:pt x="4197776" y="5465138"/>
                </a:cubicBezTo>
                <a:cubicBezTo>
                  <a:pt x="4067498" y="5471721"/>
                  <a:pt x="3841234" y="5446309"/>
                  <a:pt x="3559352" y="5465138"/>
                </a:cubicBezTo>
                <a:cubicBezTo>
                  <a:pt x="3277470" y="5483967"/>
                  <a:pt x="3318201" y="5432501"/>
                  <a:pt x="3214717" y="5465138"/>
                </a:cubicBezTo>
                <a:cubicBezTo>
                  <a:pt x="3111233" y="5497775"/>
                  <a:pt x="2719971" y="5411546"/>
                  <a:pt x="2576293" y="5465138"/>
                </a:cubicBezTo>
                <a:cubicBezTo>
                  <a:pt x="2432615" y="5518730"/>
                  <a:pt x="2306355" y="5456294"/>
                  <a:pt x="2158210" y="5465138"/>
                </a:cubicBezTo>
                <a:cubicBezTo>
                  <a:pt x="2010065" y="5473982"/>
                  <a:pt x="1983656" y="5431316"/>
                  <a:pt x="1813575" y="5465138"/>
                </a:cubicBezTo>
                <a:cubicBezTo>
                  <a:pt x="1643494" y="5498960"/>
                  <a:pt x="1576632" y="5438802"/>
                  <a:pt x="1395492" y="5465138"/>
                </a:cubicBezTo>
                <a:cubicBezTo>
                  <a:pt x="1214352" y="5491474"/>
                  <a:pt x="1053223" y="5453124"/>
                  <a:pt x="757069" y="5465138"/>
                </a:cubicBezTo>
                <a:cubicBezTo>
                  <a:pt x="460915" y="5477152"/>
                  <a:pt x="151418" y="5405064"/>
                  <a:pt x="0" y="5465138"/>
                </a:cubicBezTo>
                <a:cubicBezTo>
                  <a:pt x="-13902" y="5346045"/>
                  <a:pt x="43257" y="5193969"/>
                  <a:pt x="0" y="5082578"/>
                </a:cubicBezTo>
                <a:cubicBezTo>
                  <a:pt x="-43257" y="4971187"/>
                  <a:pt x="17238" y="4801030"/>
                  <a:pt x="0" y="4700019"/>
                </a:cubicBezTo>
                <a:cubicBezTo>
                  <a:pt x="-17238" y="4599008"/>
                  <a:pt x="14234" y="4344517"/>
                  <a:pt x="0" y="4098854"/>
                </a:cubicBezTo>
                <a:cubicBezTo>
                  <a:pt x="-14234" y="3853192"/>
                  <a:pt x="20340" y="3867256"/>
                  <a:pt x="0" y="3716294"/>
                </a:cubicBezTo>
                <a:cubicBezTo>
                  <a:pt x="-20340" y="3565332"/>
                  <a:pt x="42933" y="3303563"/>
                  <a:pt x="0" y="3169780"/>
                </a:cubicBezTo>
                <a:cubicBezTo>
                  <a:pt x="-42933" y="3035997"/>
                  <a:pt x="15609" y="2855952"/>
                  <a:pt x="0" y="2732569"/>
                </a:cubicBezTo>
                <a:cubicBezTo>
                  <a:pt x="-15609" y="2609186"/>
                  <a:pt x="14348" y="2402213"/>
                  <a:pt x="0" y="2186055"/>
                </a:cubicBezTo>
                <a:cubicBezTo>
                  <a:pt x="-14348" y="1969897"/>
                  <a:pt x="23484" y="1904934"/>
                  <a:pt x="0" y="1639541"/>
                </a:cubicBezTo>
                <a:cubicBezTo>
                  <a:pt x="-23484" y="1374148"/>
                  <a:pt x="20153" y="1356954"/>
                  <a:pt x="0" y="1093028"/>
                </a:cubicBezTo>
                <a:cubicBezTo>
                  <a:pt x="-20153" y="829102"/>
                  <a:pt x="18964" y="682938"/>
                  <a:pt x="0" y="546514"/>
                </a:cubicBezTo>
                <a:cubicBezTo>
                  <a:pt x="-18964" y="410090"/>
                  <a:pt x="26306" y="225110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D559-48B7-F94D-8F90-FBA1C644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5" y="-35750"/>
            <a:ext cx="11655502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RH maintained 40–60% effectively accomplishes two tasks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270AC0-6A48-0D42-9C28-E043C58454E8}"/>
              </a:ext>
            </a:extLst>
          </p:cNvPr>
          <p:cNvSpPr/>
          <p:nvPr/>
        </p:nvSpPr>
        <p:spPr>
          <a:xfrm>
            <a:off x="1031341" y="140400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E4E82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2B99E4-C1E3-1345-8DE7-52425650C94B}"/>
              </a:ext>
            </a:extLst>
          </p:cNvPr>
          <p:cNvSpPr txBox="1"/>
          <p:nvPr/>
        </p:nvSpPr>
        <p:spPr>
          <a:xfrm>
            <a:off x="2001392" y="1572889"/>
            <a:ext cx="9664582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Decreases the burden of infectious COVID-19 virus: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Decreases number of airborne infectious aerosols in our breathing zone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Optimizes social distancing by limiting spread of virus in airborne droplets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Decreases the actual infectivity of SARS-CoV-2 virus in airborne aerosols and surface particles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Optimizes hand and surface cleaning by decreasing resuspension and resettling</a:t>
            </a:r>
          </a:p>
        </p:txBody>
      </p:sp>
    </p:spTree>
    <p:extLst>
      <p:ext uri="{BB962C8B-B14F-4D97-AF65-F5344CB8AC3E}">
        <p14:creationId xmlns:p14="http://schemas.microsoft.com/office/powerpoint/2010/main" val="17899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270AC0-6A48-0D42-9C28-E043C58454E8}"/>
              </a:ext>
            </a:extLst>
          </p:cNvPr>
          <p:cNvSpPr/>
          <p:nvPr/>
        </p:nvSpPr>
        <p:spPr>
          <a:xfrm>
            <a:off x="1031341" y="140400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E4E82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EAE37A-BA35-4142-AA51-F21E6B062445}"/>
              </a:ext>
            </a:extLst>
          </p:cNvPr>
          <p:cNvSpPr txBox="1"/>
          <p:nvPr/>
        </p:nvSpPr>
        <p:spPr>
          <a:xfrm>
            <a:off x="2001392" y="1572889"/>
            <a:ext cx="966458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Supports the health of building occupants: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 40–60% is immune-supportive to our respiratory tract and skin natural defenses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Decreased tissue levels of the immuno-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suppresant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cortisol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sleep, decreased daytime fatigue and increased overall health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86B5BCE-9921-CC4C-8CB8-2BE2BE5F0C12}"/>
              </a:ext>
            </a:extLst>
          </p:cNvPr>
          <p:cNvSpPr txBox="1">
            <a:spLocks/>
          </p:cNvSpPr>
          <p:nvPr/>
        </p:nvSpPr>
        <p:spPr>
          <a:xfrm>
            <a:off x="349685" y="-35750"/>
            <a:ext cx="116555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RH maintained 40–60% effectively accomplishes two tasks </a:t>
            </a:r>
          </a:p>
        </p:txBody>
      </p:sp>
    </p:spTree>
    <p:extLst>
      <p:ext uri="{BB962C8B-B14F-4D97-AF65-F5344CB8AC3E}">
        <p14:creationId xmlns:p14="http://schemas.microsoft.com/office/powerpoint/2010/main" val="34203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fik 4">
            <a:extLst>
              <a:ext uri="{FF2B5EF4-FFF2-40B4-BE49-F238E27FC236}">
                <a16:creationId xmlns:a16="http://schemas.microsoft.com/office/drawing/2014/main" xmlns="" id="{C0603148-62C3-8F48-A477-22537E93FF1E}"/>
              </a:ext>
            </a:extLst>
          </p:cNvPr>
          <p:cNvGrpSpPr/>
          <p:nvPr/>
        </p:nvGrpSpPr>
        <p:grpSpPr>
          <a:xfrm>
            <a:off x="7356977" y="4645481"/>
            <a:ext cx="2251928" cy="2194595"/>
            <a:chOff x="-625825" y="-492124"/>
            <a:chExt cx="5983228" cy="4849982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xmlns="" id="{7257EC33-5B09-724C-9A60-8438362B9998}"/>
                </a:ext>
              </a:extLst>
            </p:cNvPr>
            <p:cNvSpPr/>
            <p:nvPr/>
          </p:nvSpPr>
          <p:spPr>
            <a:xfrm>
              <a:off x="0" y="0"/>
              <a:ext cx="5357403" cy="4357854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grpSp>
          <p:nvGrpSpPr>
            <p:cNvPr id="22" name="image22.jpeg">
              <a:extLst>
                <a:ext uri="{FF2B5EF4-FFF2-40B4-BE49-F238E27FC236}">
                  <a16:creationId xmlns:a16="http://schemas.microsoft.com/office/drawing/2014/main" xmlns="" id="{A9E8F1A8-6AB4-A847-B2A2-5B6C5498F167}"/>
                </a:ext>
              </a:extLst>
            </p:cNvPr>
            <p:cNvGrpSpPr/>
            <p:nvPr/>
          </p:nvGrpSpPr>
          <p:grpSpPr>
            <a:xfrm>
              <a:off x="-625825" y="-492124"/>
              <a:ext cx="5962403" cy="4849982"/>
              <a:chOff x="-625824" y="-492123"/>
              <a:chExt cx="5962401" cy="4849980"/>
            </a:xfrm>
          </p:grpSpPr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05BB887A-7803-6B4F-9C32-366F806D7DA6}"/>
                  </a:ext>
                </a:extLst>
              </p:cNvPr>
              <p:cNvSpPr/>
              <p:nvPr/>
            </p:nvSpPr>
            <p:spPr>
              <a:xfrm>
                <a:off x="-1" y="-492118"/>
                <a:ext cx="5336576" cy="484997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pic>
            <p:nvPicPr>
              <p:cNvPr id="24" name="image32.jpeg" descr="image32.jpeg">
                <a:extLst>
                  <a:ext uri="{FF2B5EF4-FFF2-40B4-BE49-F238E27FC236}">
                    <a16:creationId xmlns:a16="http://schemas.microsoft.com/office/drawing/2014/main" xmlns="" id="{0EAC156E-4C8D-CE41-81AC-CBD9665BD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25824" y="-492123"/>
                <a:ext cx="5962401" cy="4849975"/>
              </a:xfrm>
              <a:prstGeom prst="ellipse">
                <a:avLst/>
              </a:prstGeom>
            </p:spPr>
          </p:pic>
        </p:grpSp>
      </p:grpSp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0" y="1139413"/>
          <a:ext cx="9951351" cy="3375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427">
                  <a:extLst>
                    <a:ext uri="{9D8B030D-6E8A-4147-A177-3AD203B41FA5}">
                      <a16:colId xmlns:a16="http://schemas.microsoft.com/office/drawing/2014/main" xmlns="" val="3805668772"/>
                    </a:ext>
                  </a:extLst>
                </a:gridCol>
                <a:gridCol w="1774916">
                  <a:extLst>
                    <a:ext uri="{9D8B030D-6E8A-4147-A177-3AD203B41FA5}">
                      <a16:colId xmlns:a16="http://schemas.microsoft.com/office/drawing/2014/main" xmlns="" val="2056241156"/>
                    </a:ext>
                  </a:extLst>
                </a:gridCol>
                <a:gridCol w="176916">
                  <a:extLst>
                    <a:ext uri="{9D8B030D-6E8A-4147-A177-3AD203B41FA5}">
                      <a16:colId xmlns:a16="http://schemas.microsoft.com/office/drawing/2014/main" xmlns="" val="3913126086"/>
                    </a:ext>
                  </a:extLst>
                </a:gridCol>
                <a:gridCol w="2153799">
                  <a:extLst>
                    <a:ext uri="{9D8B030D-6E8A-4147-A177-3AD203B41FA5}">
                      <a16:colId xmlns:a16="http://schemas.microsoft.com/office/drawing/2014/main" xmlns="" val="4178158554"/>
                    </a:ext>
                  </a:extLst>
                </a:gridCol>
                <a:gridCol w="2442277">
                  <a:extLst>
                    <a:ext uri="{9D8B030D-6E8A-4147-A177-3AD203B41FA5}">
                      <a16:colId xmlns:a16="http://schemas.microsoft.com/office/drawing/2014/main" xmlns="" val="109010693"/>
                    </a:ext>
                  </a:extLst>
                </a:gridCol>
                <a:gridCol w="2445016">
                  <a:extLst>
                    <a:ext uri="{9D8B030D-6E8A-4147-A177-3AD203B41FA5}">
                      <a16:colId xmlns:a16="http://schemas.microsoft.com/office/drawing/2014/main" xmlns="" val="580290274"/>
                    </a:ext>
                  </a:extLst>
                </a:gridCol>
              </a:tblGrid>
              <a:tr h="335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timeline: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/>
                        <a:t>            10,000 BC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 BC - 500 AC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1900</a:t>
                      </a:r>
                      <a:r>
                        <a:rPr lang="en-GB" sz="1800" b="1" baseline="0" noProof="0" dirty="0"/>
                        <a:t> AC</a:t>
                      </a:r>
                      <a:endParaRPr lang="en-GB" sz="1800" b="1" noProof="0" dirty="0"/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2020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100663"/>
                  </a:ext>
                </a:extLst>
              </a:tr>
              <a:tr h="1675958"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dirty="0"/>
                        <a:t>housing: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/>
                        <a:t>primitive housing,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/>
                        <a:t>no</a:t>
                      </a:r>
                      <a:r>
                        <a:rPr lang="en-GB" sz="1800" baseline="0" noProof="0" dirty="0"/>
                        <a:t> sanitation systems</a:t>
                      </a:r>
                      <a:endParaRPr lang="en-GB" sz="1800" noProof="0" dirty="0"/>
                    </a:p>
                    <a:p>
                      <a:pPr algn="ctr"/>
                      <a:endParaRPr lang="en-GB" sz="1800" noProof="0" dirty="0"/>
                    </a:p>
                  </a:txBody>
                  <a:tcPr marL="68580" marR="68580" marT="34290" marB="34290" anchor="ctr">
                    <a:lnT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noProof="0" dirty="0"/>
                        <a:t>simple sanitation,</a:t>
                      </a:r>
                    </a:p>
                    <a:p>
                      <a:pPr algn="ctr"/>
                      <a:r>
                        <a:rPr lang="en-GB" sz="1800" baseline="0" noProof="0" dirty="0"/>
                        <a:t> in rural villages</a:t>
                      </a:r>
                      <a:endParaRPr lang="en-GB" sz="1800" noProof="0" dirty="0"/>
                    </a:p>
                  </a:txBody>
                  <a:tcPr marL="68580" marR="68580" marT="34290" marB="34290" anchor="ctr">
                    <a:lnT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industrial revolution:</a:t>
                      </a:r>
                    </a:p>
                    <a:p>
                      <a:pPr algn="ctr"/>
                      <a:r>
                        <a:rPr lang="en-GB" sz="1800" b="0" noProof="0" dirty="0"/>
                        <a:t>central sewage &amp; water systems,</a:t>
                      </a:r>
                    </a:p>
                    <a:p>
                      <a:pPr algn="ctr"/>
                      <a:r>
                        <a:rPr lang="en-GB" sz="1800" b="0" noProof="0" dirty="0"/>
                        <a:t>heating, electricity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/>
                        <a:t>post-industrial</a:t>
                      </a:r>
                      <a:r>
                        <a:rPr lang="en-GB" sz="1800" baseline="0" noProof="0" dirty="0"/>
                        <a:t> 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cities, </a:t>
                      </a:r>
                      <a:r>
                        <a:rPr lang="en-GB" sz="1800" b="0" noProof="0" dirty="0"/>
                        <a:t>tighter buildings, dryer and warmer indoor air </a:t>
                      </a:r>
                    </a:p>
                    <a:p>
                      <a:pPr algn="ctr"/>
                      <a:endParaRPr lang="en-GB" sz="1800" b="0" noProof="0" dirty="0"/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6491198"/>
                  </a:ext>
                </a:extLst>
              </a:tr>
              <a:tr h="1020472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/>
                        <a:t>infectious</a:t>
                      </a:r>
                      <a:r>
                        <a:rPr lang="en-GB" sz="1400" b="1" baseline="0" noProof="0" dirty="0"/>
                        <a:t> </a:t>
                      </a:r>
                      <a:r>
                        <a:rPr lang="en-GB" sz="1400" b="1" noProof="0" dirty="0"/>
                        <a:t>diseases: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parasites,</a:t>
                      </a:r>
                      <a:endParaRPr lang="en-GB" sz="1600" b="0" baseline="0" noProof="0" dirty="0"/>
                    </a:p>
                    <a:p>
                      <a:pPr algn="ctr"/>
                      <a:r>
                        <a:rPr lang="en-GB" sz="1600" b="0" baseline="0" noProof="0" dirty="0"/>
                        <a:t>zoonosis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noProof="0" dirty="0"/>
                        <a:t>1</a:t>
                      </a:r>
                      <a:r>
                        <a:rPr lang="en-GB" sz="1800" b="0" baseline="30000" noProof="0" dirty="0"/>
                        <a:t>st</a:t>
                      </a:r>
                      <a:r>
                        <a:rPr lang="en-GB" sz="1800" b="0" baseline="0" noProof="0" dirty="0"/>
                        <a:t> epidemics: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small pox, measles,</a:t>
                      </a:r>
                    </a:p>
                    <a:p>
                      <a:pPr algn="ctr"/>
                      <a:r>
                        <a:rPr lang="en-GB" sz="1800" b="0" baseline="0" noProof="0" dirty="0"/>
                        <a:t>influenza, plague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1</a:t>
                      </a:r>
                      <a:r>
                        <a:rPr lang="en-GB" sz="1600" b="0" baseline="30000" noProof="0" dirty="0"/>
                        <a:t>st</a:t>
                      </a:r>
                      <a:r>
                        <a:rPr lang="en-GB" sz="1600" b="0" baseline="0" noProof="0" dirty="0"/>
                        <a:t> epidemics: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small pox, measles,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influenza, plague</a:t>
                      </a:r>
                      <a:endParaRPr lang="en-GB" sz="1600" b="0" noProof="0" dirty="0"/>
                    </a:p>
                    <a:p>
                      <a:pPr algn="ctr"/>
                      <a:endParaRPr lang="en-GB" sz="1600" b="0" noProof="0" dirty="0"/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noProof="0" dirty="0"/>
                        <a:t>1</a:t>
                      </a:r>
                      <a:r>
                        <a:rPr lang="en-GB" sz="1600" b="0" baseline="30000" noProof="0" dirty="0"/>
                        <a:t>st</a:t>
                      </a:r>
                      <a:r>
                        <a:rPr lang="en-GB" sz="1600" b="0" noProof="0" dirty="0"/>
                        <a:t> pandemic</a:t>
                      </a:r>
                      <a:r>
                        <a:rPr lang="en-GB" sz="1600" b="0" baseline="0" noProof="0" dirty="0"/>
                        <a:t> </a:t>
                      </a:r>
                      <a:endParaRPr lang="en-GB" sz="1600" b="0" noProof="0" dirty="0"/>
                    </a:p>
                    <a:p>
                      <a:pPr algn="ctr"/>
                      <a:r>
                        <a:rPr lang="en-GB" sz="1600" b="0" noProof="0" dirty="0"/>
                        <a:t>“Spanish flu”</a:t>
                      </a:r>
                    </a:p>
                    <a:p>
                      <a:pPr algn="ctr"/>
                      <a:r>
                        <a:rPr lang="en-GB" sz="1600" b="0" noProof="0" dirty="0"/>
                        <a:t>introduction</a:t>
                      </a:r>
                      <a:r>
                        <a:rPr lang="en-GB" sz="1600" b="0" baseline="0" noProof="0" dirty="0"/>
                        <a:t> of </a:t>
                      </a:r>
                    </a:p>
                    <a:p>
                      <a:pPr algn="ctr"/>
                      <a:r>
                        <a:rPr lang="en-GB" sz="1600" b="0" baseline="0" noProof="0" dirty="0"/>
                        <a:t>antibiotics &amp; vaccines</a:t>
                      </a:r>
                      <a:endParaRPr lang="en-GB" sz="1600" b="0" noProof="0" dirty="0"/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Increasing infections,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zoonotic </a:t>
                      </a:r>
                      <a:r>
                        <a:rPr lang="en-GB" sz="1600" b="0" kern="1200" baseline="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</a:t>
                      </a:r>
                      <a:r>
                        <a:rPr lang="en-GB" sz="16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  <a:r>
                        <a:rPr lang="en-GB" sz="1600" b="0" baseline="0" noProof="0" dirty="0"/>
                        <a:t>ABX-resistant bacteria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3045802"/>
                  </a:ext>
                </a:extLst>
              </a:tr>
            </a:tbl>
          </a:graphicData>
        </a:graphic>
      </p:graphicFrame>
      <p:grpSp>
        <p:nvGrpSpPr>
          <p:cNvPr id="14" name="Grafik 4">
            <a:extLst>
              <a:ext uri="{FF2B5EF4-FFF2-40B4-BE49-F238E27FC236}">
                <a16:creationId xmlns:a16="http://schemas.microsoft.com/office/drawing/2014/main" xmlns="" id="{0EC5573E-0FF6-EE44-AF25-2D17DDD05F3C}"/>
              </a:ext>
            </a:extLst>
          </p:cNvPr>
          <p:cNvGrpSpPr/>
          <p:nvPr/>
        </p:nvGrpSpPr>
        <p:grpSpPr>
          <a:xfrm>
            <a:off x="76409" y="4831814"/>
            <a:ext cx="1746728" cy="1746038"/>
            <a:chOff x="-826340" y="-699409"/>
            <a:chExt cx="5999673" cy="5070080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xmlns="" id="{45A02BC3-7D78-F348-B347-AD4302E637D6}"/>
                </a:ext>
              </a:extLst>
            </p:cNvPr>
            <p:cNvSpPr/>
            <p:nvPr/>
          </p:nvSpPr>
          <p:spPr>
            <a:xfrm>
              <a:off x="0" y="-1"/>
              <a:ext cx="5173333" cy="4370667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grpSp>
          <p:nvGrpSpPr>
            <p:cNvPr id="16" name="image20.jpeg">
              <a:extLst>
                <a:ext uri="{FF2B5EF4-FFF2-40B4-BE49-F238E27FC236}">
                  <a16:creationId xmlns:a16="http://schemas.microsoft.com/office/drawing/2014/main" xmlns="" id="{8D7A4572-EA51-0B4F-A43D-7FCB5DC59076}"/>
                </a:ext>
              </a:extLst>
            </p:cNvPr>
            <p:cNvGrpSpPr/>
            <p:nvPr/>
          </p:nvGrpSpPr>
          <p:grpSpPr>
            <a:xfrm>
              <a:off x="-826340" y="-699409"/>
              <a:ext cx="5990225" cy="5070080"/>
              <a:chOff x="-826339" y="-699407"/>
              <a:chExt cx="5990224" cy="5070078"/>
            </a:xfrm>
          </p:grpSpPr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2FFAD94E-9E8D-0F43-9F9F-130DF5A52B08}"/>
                  </a:ext>
                </a:extLst>
              </p:cNvPr>
              <p:cNvSpPr/>
              <p:nvPr/>
            </p:nvSpPr>
            <p:spPr>
              <a:xfrm>
                <a:off x="0" y="-1"/>
                <a:ext cx="5163885" cy="4370669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l" defTabSz="685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Gill Sans MT"/>
                    <a:ea typeface="Gill Sans MT"/>
                    <a:cs typeface="Gill Sans MT"/>
                    <a:sym typeface="Gill Sans MT"/>
                  </a:defRPr>
                </a:pPr>
                <a:endParaRPr kumimoji="0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sym typeface="Gill Sans MT"/>
                </a:endParaRPr>
              </a:p>
            </p:txBody>
          </p:sp>
          <p:pic>
            <p:nvPicPr>
              <p:cNvPr id="18" name="image31.jpeg" descr="image31.jpeg">
                <a:extLst>
                  <a:ext uri="{FF2B5EF4-FFF2-40B4-BE49-F238E27FC236}">
                    <a16:creationId xmlns:a16="http://schemas.microsoft.com/office/drawing/2014/main" xmlns="" id="{382BFFA7-B6B0-6F42-9B45-EA507F22E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26339" y="-699407"/>
                <a:ext cx="5990223" cy="5070078"/>
              </a:xfrm>
              <a:prstGeom prst="ellipse">
                <a:avLst/>
              </a:prstGeom>
              <a:noFill/>
            </p:spPr>
          </p:pic>
        </p:grpSp>
      </p:grpSp>
      <p:pic>
        <p:nvPicPr>
          <p:cNvPr id="7" name="Picture 2" descr="Picture">
            <a:extLst>
              <a:ext uri="{FF2B5EF4-FFF2-40B4-BE49-F238E27FC236}">
                <a16:creationId xmlns:a16="http://schemas.microsoft.com/office/drawing/2014/main" xmlns="" id="{AE6AD02E-E67C-E04C-AA43-36E1335CE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5"/>
          <a:stretch/>
        </p:blipFill>
        <p:spPr bwMode="auto">
          <a:xfrm>
            <a:off x="2434817" y="4840019"/>
            <a:ext cx="1805521" cy="1805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3-us-west-2.amazonaws.com/oliosite-assets/uploads/imgs/industry.jpg">
            <a:extLst>
              <a:ext uri="{FF2B5EF4-FFF2-40B4-BE49-F238E27FC236}">
                <a16:creationId xmlns:a16="http://schemas.microsoft.com/office/drawing/2014/main" xmlns="" id="{33911D1D-6FF9-BF43-8AFC-75F83F37C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594" y="4748512"/>
            <a:ext cx="1961156" cy="1961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11FC5095-4F66-E247-80A5-D60CB339F16D}"/>
              </a:ext>
            </a:extLst>
          </p:cNvPr>
          <p:cNvSpPr txBox="1">
            <a:spLocks/>
          </p:cNvSpPr>
          <p:nvPr/>
        </p:nvSpPr>
        <p:spPr>
          <a:xfrm>
            <a:off x="287172" y="276677"/>
            <a:ext cx="1215516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Indoor RH 40–60% will correct this trend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15FF8AF-A1A1-C447-8A1A-FCC5D7E8A01B}"/>
              </a:ext>
            </a:extLst>
          </p:cNvPr>
          <p:cNvGrpSpPr/>
          <p:nvPr/>
        </p:nvGrpSpPr>
        <p:grpSpPr>
          <a:xfrm>
            <a:off x="0" y="3470721"/>
            <a:ext cx="12115591" cy="1601954"/>
            <a:chOff x="172419" y="3812641"/>
            <a:chExt cx="11539386" cy="2826852"/>
          </a:xfrm>
        </p:grpSpPr>
        <p:sp>
          <p:nvSpPr>
            <p:cNvPr id="30" name="Freihandform 5">
              <a:extLst>
                <a:ext uri="{FF2B5EF4-FFF2-40B4-BE49-F238E27FC236}">
                  <a16:creationId xmlns:a16="http://schemas.microsoft.com/office/drawing/2014/main" xmlns="" id="{F8E24339-D7BB-9F48-961B-D2439BAA12AB}"/>
                </a:ext>
              </a:extLst>
            </p:cNvPr>
            <p:cNvSpPr/>
            <p:nvPr/>
          </p:nvSpPr>
          <p:spPr>
            <a:xfrm flipV="1">
              <a:off x="172419" y="3812641"/>
              <a:ext cx="11539386" cy="2465966"/>
            </a:xfrm>
            <a:custGeom>
              <a:avLst/>
              <a:gdLst>
                <a:gd name="connsiteX0" fmla="*/ 0 w 10639425"/>
                <a:gd name="connsiteY0" fmla="*/ 2114550 h 2114879"/>
                <a:gd name="connsiteX1" fmla="*/ 7791450 w 10639425"/>
                <a:gd name="connsiteY1" fmla="*/ 1971675 h 2114879"/>
                <a:gd name="connsiteX2" fmla="*/ 10058400 w 10639425"/>
                <a:gd name="connsiteY2" fmla="*/ 1238250 h 2114879"/>
                <a:gd name="connsiteX3" fmla="*/ 10639425 w 10639425"/>
                <a:gd name="connsiteY3" fmla="*/ 0 h 2114879"/>
                <a:gd name="connsiteX0" fmla="*/ 0 w 10639425"/>
                <a:gd name="connsiteY0" fmla="*/ 2114550 h 2114559"/>
                <a:gd name="connsiteX1" fmla="*/ 7768014 w 10639425"/>
                <a:gd name="connsiteY1" fmla="*/ 1761872 h 2114559"/>
                <a:gd name="connsiteX2" fmla="*/ 10058400 w 10639425"/>
                <a:gd name="connsiteY2" fmla="*/ 1238250 h 2114559"/>
                <a:gd name="connsiteX3" fmla="*/ 10639425 w 10639425"/>
                <a:gd name="connsiteY3" fmla="*/ 0 h 2114559"/>
                <a:gd name="connsiteX0" fmla="*/ 0 w 10639425"/>
                <a:gd name="connsiteY0" fmla="*/ 2114550 h 2114559"/>
                <a:gd name="connsiteX1" fmla="*/ 7768014 w 10639425"/>
                <a:gd name="connsiteY1" fmla="*/ 1761872 h 2114559"/>
                <a:gd name="connsiteX2" fmla="*/ 9999808 w 10639425"/>
                <a:gd name="connsiteY2" fmla="*/ 1115865 h 2114559"/>
                <a:gd name="connsiteX3" fmla="*/ 10639425 w 10639425"/>
                <a:gd name="connsiteY3" fmla="*/ 0 h 2114559"/>
                <a:gd name="connsiteX0" fmla="*/ 0 w 10639425"/>
                <a:gd name="connsiteY0" fmla="*/ 2114550 h 2114558"/>
                <a:gd name="connsiteX1" fmla="*/ 6373526 w 10639425"/>
                <a:gd name="connsiteY1" fmla="*/ 1726905 h 2114558"/>
                <a:gd name="connsiteX2" fmla="*/ 9999808 w 10639425"/>
                <a:gd name="connsiteY2" fmla="*/ 1115865 h 2114558"/>
                <a:gd name="connsiteX3" fmla="*/ 10639425 w 10639425"/>
                <a:gd name="connsiteY3" fmla="*/ 0 h 2114558"/>
                <a:gd name="connsiteX0" fmla="*/ 0 w 10639425"/>
                <a:gd name="connsiteY0" fmla="*/ 2114550 h 2114558"/>
                <a:gd name="connsiteX1" fmla="*/ 6373526 w 10639425"/>
                <a:gd name="connsiteY1" fmla="*/ 1726905 h 2114558"/>
                <a:gd name="connsiteX2" fmla="*/ 9941216 w 10639425"/>
                <a:gd name="connsiteY2" fmla="*/ 1045931 h 2114558"/>
                <a:gd name="connsiteX3" fmla="*/ 10639425 w 10639425"/>
                <a:gd name="connsiteY3" fmla="*/ 0 h 2114558"/>
                <a:gd name="connsiteX0" fmla="*/ 0 w 10615988"/>
                <a:gd name="connsiteY0" fmla="*/ 2324354 h 2324362"/>
                <a:gd name="connsiteX1" fmla="*/ 6373526 w 10615988"/>
                <a:gd name="connsiteY1" fmla="*/ 1936709 h 2324362"/>
                <a:gd name="connsiteX2" fmla="*/ 9941216 w 10615988"/>
                <a:gd name="connsiteY2" fmla="*/ 1255735 h 2324362"/>
                <a:gd name="connsiteX3" fmla="*/ 10615988 w 10615988"/>
                <a:gd name="connsiteY3" fmla="*/ 0 h 2324362"/>
                <a:gd name="connsiteX0" fmla="*/ 0 w 10615988"/>
                <a:gd name="connsiteY0" fmla="*/ 2324354 h 2324362"/>
                <a:gd name="connsiteX1" fmla="*/ 6373526 w 10615988"/>
                <a:gd name="connsiteY1" fmla="*/ 1936709 h 2324362"/>
                <a:gd name="connsiteX2" fmla="*/ 9191239 w 10615988"/>
                <a:gd name="connsiteY2" fmla="*/ 1308186 h 2324362"/>
                <a:gd name="connsiteX3" fmla="*/ 10615988 w 10615988"/>
                <a:gd name="connsiteY3" fmla="*/ 0 h 2324362"/>
                <a:gd name="connsiteX0" fmla="*/ 0 w 10592551"/>
                <a:gd name="connsiteY0" fmla="*/ 2866346 h 2866354"/>
                <a:gd name="connsiteX1" fmla="*/ 6373526 w 10592551"/>
                <a:gd name="connsiteY1" fmla="*/ 2478701 h 2866354"/>
                <a:gd name="connsiteX2" fmla="*/ 9191239 w 10592551"/>
                <a:gd name="connsiteY2" fmla="*/ 1850178 h 2866354"/>
                <a:gd name="connsiteX3" fmla="*/ 10592551 w 10592551"/>
                <a:gd name="connsiteY3" fmla="*/ 0 h 2866354"/>
                <a:gd name="connsiteX0" fmla="*/ 0 w 10592551"/>
                <a:gd name="connsiteY0" fmla="*/ 2866346 h 2866387"/>
                <a:gd name="connsiteX1" fmla="*/ 6467273 w 10592551"/>
                <a:gd name="connsiteY1" fmla="*/ 2653538 h 2866387"/>
                <a:gd name="connsiteX2" fmla="*/ 9191239 w 10592551"/>
                <a:gd name="connsiteY2" fmla="*/ 1850178 h 2866387"/>
                <a:gd name="connsiteX3" fmla="*/ 10592551 w 10592551"/>
                <a:gd name="connsiteY3" fmla="*/ 0 h 2866387"/>
                <a:gd name="connsiteX0" fmla="*/ 0 w 10592551"/>
                <a:gd name="connsiteY0" fmla="*/ 3775495 h 3775535"/>
                <a:gd name="connsiteX1" fmla="*/ 6467273 w 10592551"/>
                <a:gd name="connsiteY1" fmla="*/ 3562687 h 3775535"/>
                <a:gd name="connsiteX2" fmla="*/ 9191239 w 10592551"/>
                <a:gd name="connsiteY2" fmla="*/ 2759327 h 3775535"/>
                <a:gd name="connsiteX3" fmla="*/ 10592551 w 10592551"/>
                <a:gd name="connsiteY3" fmla="*/ 0 h 3775535"/>
                <a:gd name="connsiteX0" fmla="*/ 0 w 10592551"/>
                <a:gd name="connsiteY0" fmla="*/ 3775495 h 3775519"/>
                <a:gd name="connsiteX1" fmla="*/ 6467273 w 10592551"/>
                <a:gd name="connsiteY1" fmla="*/ 3562687 h 3775519"/>
                <a:gd name="connsiteX2" fmla="*/ 9249831 w 10592551"/>
                <a:gd name="connsiteY2" fmla="*/ 2916679 h 3775519"/>
                <a:gd name="connsiteX3" fmla="*/ 10592551 w 10592551"/>
                <a:gd name="connsiteY3" fmla="*/ 0 h 3775519"/>
                <a:gd name="connsiteX0" fmla="*/ 0 w 10592551"/>
                <a:gd name="connsiteY0" fmla="*/ 3775495 h 3775529"/>
                <a:gd name="connsiteX1" fmla="*/ 6467273 w 10592551"/>
                <a:gd name="connsiteY1" fmla="*/ 3562687 h 3775529"/>
                <a:gd name="connsiteX2" fmla="*/ 9135996 w 10592551"/>
                <a:gd name="connsiteY2" fmla="*/ 2806373 h 3775529"/>
                <a:gd name="connsiteX3" fmla="*/ 10592551 w 10592551"/>
                <a:gd name="connsiteY3" fmla="*/ 0 h 3775529"/>
                <a:gd name="connsiteX0" fmla="*/ 0 w 10592551"/>
                <a:gd name="connsiteY0" fmla="*/ 3775495 h 3775580"/>
                <a:gd name="connsiteX1" fmla="*/ 6467273 w 10592551"/>
                <a:gd name="connsiteY1" fmla="*/ 3562687 h 3775580"/>
                <a:gd name="connsiteX2" fmla="*/ 8971567 w 10592551"/>
                <a:gd name="connsiteY2" fmla="*/ 2601517 h 3775580"/>
                <a:gd name="connsiteX3" fmla="*/ 10592551 w 10592551"/>
                <a:gd name="connsiteY3" fmla="*/ 0 h 3775580"/>
                <a:gd name="connsiteX0" fmla="*/ 0 w 10592551"/>
                <a:gd name="connsiteY0" fmla="*/ 3775495 h 3806286"/>
                <a:gd name="connsiteX1" fmla="*/ 6530516 w 10592551"/>
                <a:gd name="connsiteY1" fmla="*/ 3688752 h 3806286"/>
                <a:gd name="connsiteX2" fmla="*/ 8971567 w 10592551"/>
                <a:gd name="connsiteY2" fmla="*/ 2601517 h 3806286"/>
                <a:gd name="connsiteX3" fmla="*/ 10592551 w 10592551"/>
                <a:gd name="connsiteY3" fmla="*/ 0 h 3806286"/>
                <a:gd name="connsiteX0" fmla="*/ 0 w 10592551"/>
                <a:gd name="connsiteY0" fmla="*/ 3775495 h 3810446"/>
                <a:gd name="connsiteX1" fmla="*/ 6530516 w 10592551"/>
                <a:gd name="connsiteY1" fmla="*/ 3688752 h 3810446"/>
                <a:gd name="connsiteX2" fmla="*/ 8908325 w 10592551"/>
                <a:gd name="connsiteY2" fmla="*/ 2538486 h 3810446"/>
                <a:gd name="connsiteX3" fmla="*/ 10592551 w 10592551"/>
                <a:gd name="connsiteY3" fmla="*/ 0 h 3810446"/>
                <a:gd name="connsiteX0" fmla="*/ 0 w 10251044"/>
                <a:gd name="connsiteY0" fmla="*/ 3948834 h 3983787"/>
                <a:gd name="connsiteX1" fmla="*/ 6530516 w 10251044"/>
                <a:gd name="connsiteY1" fmla="*/ 3862091 h 3983787"/>
                <a:gd name="connsiteX2" fmla="*/ 8908325 w 10251044"/>
                <a:gd name="connsiteY2" fmla="*/ 2711825 h 3983787"/>
                <a:gd name="connsiteX3" fmla="*/ 10251044 w 10251044"/>
                <a:gd name="connsiteY3" fmla="*/ 0 h 398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51044" h="3983787">
                  <a:moveTo>
                    <a:pt x="0" y="3948834"/>
                  </a:moveTo>
                  <a:cubicBezTo>
                    <a:pt x="3057525" y="3950421"/>
                    <a:pt x="5045795" y="4068259"/>
                    <a:pt x="6530516" y="3862091"/>
                  </a:cubicBezTo>
                  <a:cubicBezTo>
                    <a:pt x="8015237" y="3655923"/>
                    <a:pt x="8433663" y="3040437"/>
                    <a:pt x="8908325" y="2711825"/>
                  </a:cubicBezTo>
                  <a:cubicBezTo>
                    <a:pt x="9382987" y="2383213"/>
                    <a:pt x="10197862" y="454819"/>
                    <a:pt x="10251044" y="0"/>
                  </a:cubicBezTo>
                </a:path>
              </a:pathLst>
            </a:custGeom>
            <a:noFill/>
            <a:ln w="473075" cmpd="sng">
              <a:solidFill>
                <a:srgbClr val="FF0000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Helvetica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7C47F32-9EBA-664B-802A-8BB8531B7CA8}"/>
                </a:ext>
              </a:extLst>
            </p:cNvPr>
            <p:cNvSpPr txBox="1"/>
            <p:nvPr/>
          </p:nvSpPr>
          <p:spPr>
            <a:xfrm>
              <a:off x="3410642" y="6116273"/>
              <a:ext cx="4074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Infectious diseases</a:t>
              </a:r>
            </a:p>
          </p:txBody>
        </p:sp>
      </p:grpSp>
      <p:sp>
        <p:nvSpPr>
          <p:cNvPr id="6" name="5-Point Star 5">
            <a:extLst>
              <a:ext uri="{FF2B5EF4-FFF2-40B4-BE49-F238E27FC236}">
                <a16:creationId xmlns:a16="http://schemas.microsoft.com/office/drawing/2014/main" xmlns="" id="{5135F914-8219-A640-8941-ECDBC769A5EB}"/>
              </a:ext>
            </a:extLst>
          </p:cNvPr>
          <p:cNvSpPr/>
          <p:nvPr/>
        </p:nvSpPr>
        <p:spPr>
          <a:xfrm>
            <a:off x="8118764" y="-314585"/>
            <a:ext cx="4600665" cy="4423044"/>
          </a:xfrm>
          <a:prstGeom prst="star5">
            <a:avLst/>
          </a:prstGeom>
          <a:solidFill>
            <a:srgbClr val="FFC00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3EA919-B15F-1C45-B4DC-F18CDF4FC1E1}"/>
              </a:ext>
            </a:extLst>
          </p:cNvPr>
          <p:cNvSpPr txBox="1"/>
          <p:nvPr/>
        </p:nvSpPr>
        <p:spPr>
          <a:xfrm>
            <a:off x="9400101" y="1374619"/>
            <a:ext cx="2355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Indoor air hydration to RH 40–60%</a:t>
            </a:r>
          </a:p>
        </p:txBody>
      </p:sp>
    </p:spTree>
    <p:extLst>
      <p:ext uri="{BB962C8B-B14F-4D97-AF65-F5344CB8AC3E}">
        <p14:creationId xmlns:p14="http://schemas.microsoft.com/office/powerpoint/2010/main" val="345709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D559-48B7-F94D-8F90-FBA1C644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5" y="-357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Presentation Summary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F23FC815-6754-3047-A725-D9DE0DE21374}"/>
              </a:ext>
            </a:extLst>
          </p:cNvPr>
          <p:cNvSpPr/>
          <p:nvPr/>
        </p:nvSpPr>
        <p:spPr>
          <a:xfrm>
            <a:off x="196242" y="3481206"/>
            <a:ext cx="5411244" cy="1078075"/>
          </a:xfrm>
          <a:prstGeom prst="roundRect">
            <a:avLst/>
          </a:prstGeom>
          <a:solidFill>
            <a:srgbClr val="0D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Studies 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Homo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Indooris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C483592F-D298-2547-91E8-F674ABB77404}"/>
              </a:ext>
            </a:extLst>
          </p:cNvPr>
          <p:cNvSpPr/>
          <p:nvPr/>
        </p:nvSpPr>
        <p:spPr>
          <a:xfrm>
            <a:off x="196242" y="5163627"/>
            <a:ext cx="5411244" cy="1078075"/>
          </a:xfrm>
          <a:prstGeom prst="roundRect">
            <a:avLst/>
          </a:prstGeom>
          <a:solidFill>
            <a:srgbClr val="0D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Buildings can and must support healthy occupants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9C95B649-64EB-A547-8F7F-8F6959E40F1F}"/>
              </a:ext>
            </a:extLst>
          </p:cNvPr>
          <p:cNvSpPr/>
          <p:nvPr/>
        </p:nvSpPr>
        <p:spPr>
          <a:xfrm>
            <a:off x="302579" y="1832648"/>
            <a:ext cx="5304906" cy="1078075"/>
          </a:xfrm>
          <a:prstGeom prst="roundRect">
            <a:avLst/>
          </a:prstGeom>
          <a:solidFill>
            <a:srgbClr val="0D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cloud of COVID–19       and a “silver lining”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56E2CF-45A7-5942-A755-29ED1BBB5FC5}"/>
              </a:ext>
            </a:extLst>
          </p:cNvPr>
          <p:cNvSpPr txBox="1"/>
          <p:nvPr/>
        </p:nvSpPr>
        <p:spPr>
          <a:xfrm>
            <a:off x="5781369" y="1954969"/>
            <a:ext cx="630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defTabSz="457200">
              <a:buClr>
                <a:srgbClr val="06539D"/>
              </a:buClr>
              <a:buFont typeface="Arial" panose="020B0604020202020204" pitchFamily="34" charset="0"/>
              <a:buChar char="•"/>
              <a:defRPr sz="2000" kern="10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pandemic has rearranged our priorities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built environment and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6DB591-6BBF-8745-8A50-6D358DDFF505}"/>
              </a:ext>
            </a:extLst>
          </p:cNvPr>
          <p:cNvSpPr txBox="1"/>
          <p:nvPr/>
        </p:nvSpPr>
        <p:spPr>
          <a:xfrm>
            <a:off x="5781369" y="3451123"/>
            <a:ext cx="5693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6539C"/>
              </a:buClr>
              <a:buFont typeface="Arial" panose="020B0604020202020204" pitchFamily="34" charset="0"/>
              <a:buChar char="•"/>
              <a:defRPr sz="2400" kern="10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Humans and microbes share many things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New studies bring humidification to the forefront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95AB111-877A-D34B-A4F4-FCB001B10EEF}"/>
              </a:ext>
            </a:extLst>
          </p:cNvPr>
          <p:cNvSpPr txBox="1"/>
          <p:nvPr/>
        </p:nvSpPr>
        <p:spPr>
          <a:xfrm>
            <a:off x="5781368" y="5260750"/>
            <a:ext cx="5840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6539C"/>
              </a:buClr>
              <a:buFont typeface="Arial" panose="020B0604020202020204" pitchFamily="34" charset="0"/>
              <a:buChar char="•"/>
              <a:defRPr sz="2400" kern="10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Resistance to minimum humidity is high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Resolving misconceptions to move forward</a:t>
            </a:r>
          </a:p>
        </p:txBody>
      </p:sp>
    </p:spTree>
    <p:extLst>
      <p:ext uri="{BB962C8B-B14F-4D97-AF65-F5344CB8AC3E}">
        <p14:creationId xmlns:p14="http://schemas.microsoft.com/office/powerpoint/2010/main" val="25045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3735" y="1751320"/>
            <a:ext cx="3731951" cy="270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defTabSz="704087">
              <a:spcBef>
                <a:spcPts val="700"/>
              </a:spcBef>
              <a:defRPr sz="2000">
                <a:solidFill>
                  <a:srgbClr val="0586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dirty="0">
                <a:solidFill>
                  <a:srgbClr val="001E36"/>
                </a:solidFill>
              </a:rPr>
              <a:t>Stephanie Taylor, M.D., M. Arch., ASHRAE DL</a:t>
            </a:r>
          </a:p>
        </p:txBody>
      </p:sp>
      <p:sp>
        <p:nvSpPr>
          <p:cNvPr id="561" name="Title 1"/>
          <p:cNvSpPr txBox="1">
            <a:spLocks noGrp="1"/>
          </p:cNvSpPr>
          <p:nvPr>
            <p:ph type="title" idx="4294967295"/>
          </p:nvPr>
        </p:nvSpPr>
        <p:spPr>
          <a:xfrm>
            <a:off x="306650" y="305333"/>
            <a:ext cx="76962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859536">
              <a:defRPr sz="4700"/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Thank you!</a:t>
            </a:r>
            <a:endParaRPr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2" name="Text Placeholder 2"/>
          <p:cNvSpPr txBox="1"/>
          <p:nvPr/>
        </p:nvSpPr>
        <p:spPr>
          <a:xfrm>
            <a:off x="480821" y="2552579"/>
            <a:ext cx="4086002" cy="111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Harvard Medical School</a:t>
            </a: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Primary Care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/>
            </a:r>
            <a:b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CEO Taylor Healthcare Consulting</a:t>
            </a: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e-mail: </a:t>
            </a: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MD@taylorcx.com</a:t>
            </a: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phone: (860) 501-8950</a:t>
            </a:r>
            <a:endParaRPr kumimoji="0" sz="165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8C370240-4A59-814C-8288-B773BDDC0C3D}"/>
              </a:ext>
            </a:extLst>
          </p:cNvPr>
          <p:cNvSpPr txBox="1">
            <a:spLocks/>
          </p:cNvSpPr>
          <p:nvPr/>
        </p:nvSpPr>
        <p:spPr>
          <a:xfrm>
            <a:off x="3523257" y="5450549"/>
            <a:ext cx="2075687" cy="270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04087" rtl="0" eaLnBrk="1" latinLnBrk="0" hangingPunct="1">
              <a:lnSpc>
                <a:spcPct val="90000"/>
              </a:lnSpc>
              <a:spcBef>
                <a:spcPts val="700"/>
              </a:spcBef>
              <a:buSzTx/>
              <a:buFontTx/>
              <a:buNone/>
              <a:defRPr sz="2000" b="1" kern="1200">
                <a:solidFill>
                  <a:srgbClr val="0586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9317" indent="-2616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•"/>
              <a:defRPr sz="17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525" indent="-29609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•"/>
              <a:defRPr sz="17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3109" indent="-324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•"/>
              <a:defRPr sz="17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562" indent="-39250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•"/>
              <a:defRPr sz="17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04087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E3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Luigi!</a:t>
            </a:r>
          </a:p>
        </p:txBody>
      </p:sp>
      <p:pic>
        <p:nvPicPr>
          <p:cNvPr id="3" name="Picture 2" descr="A person and a dog sitting on a table&#10;&#10;Description automatically generated">
            <a:extLst>
              <a:ext uri="{FF2B5EF4-FFF2-40B4-BE49-F238E27FC236}">
                <a16:creationId xmlns:a16="http://schemas.microsoft.com/office/drawing/2014/main" xmlns="" id="{DE240D43-4FB8-7449-BC77-EB27ACBBF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86" y="1481047"/>
            <a:ext cx="5896427" cy="5110700"/>
          </a:xfrm>
          <a:prstGeom prst="rect">
            <a:avLst/>
          </a:prstGeom>
        </p:spPr>
      </p:pic>
      <p:pic>
        <p:nvPicPr>
          <p:cNvPr id="7" name="Grafik 48">
            <a:extLst>
              <a:ext uri="{FF2B5EF4-FFF2-40B4-BE49-F238E27FC236}">
                <a16:creationId xmlns:a16="http://schemas.microsoft.com/office/drawing/2014/main" xmlns="" id="{2146647E-F84A-7440-8D88-8A070566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34" y="3849862"/>
            <a:ext cx="470446" cy="7506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0565F0-2AEB-2E4C-941D-9E69F8536195}"/>
              </a:ext>
            </a:extLst>
          </p:cNvPr>
          <p:cNvSpPr txBox="1"/>
          <p:nvPr/>
        </p:nvSpPr>
        <p:spPr>
          <a:xfrm>
            <a:off x="1042341" y="4084994"/>
            <a:ext cx="3083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to my colleague,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Walter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Hugentobler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329592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C5EA5F93-563D-5A4D-8D3E-FF94EAD7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52" y="-124963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Partial Bibliography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B333C7C2-63B2-C949-A19D-ABE1A7DB9414}"/>
              </a:ext>
            </a:extLst>
          </p:cNvPr>
          <p:cNvSpPr txBox="1"/>
          <p:nvPr/>
        </p:nvSpPr>
        <p:spPr>
          <a:xfrm>
            <a:off x="561860" y="1501549"/>
            <a:ext cx="11005851" cy="38549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lIns="68580" tIns="34290" rIns="68580" bIns="34290" rtlCol="0">
            <a:noAutofit/>
          </a:bodyPr>
          <a:lstStyle>
            <a:lvl1pPr marL="187452" indent="-187452" defTabSz="749808">
              <a:lnSpc>
                <a:spcPct val="81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Gibbons SM. 2016, The built environment is a microbial wasteland, </a:t>
            </a:r>
            <a:r>
              <a:rPr kumimoji="0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mSystems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 1(2):e00033-16. 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Kembel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 SW, 2012, Architectural design influences the diversity and structure of the built environment microbiome, The ISME Journal (2012) 6, 1469–1479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Stone W  et al, 2016, Microbes at Surface-Air Interfaces: The Metabolic Harnessing of Relative Humidity, Surface Hygroscopicity, and Oligotrophy for Resilience, frontiers in Microbiology 7:1563. </a:t>
            </a:r>
            <a:r>
              <a:rPr kumimoji="0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doi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: 10.3389/fmicb.2016.01563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Ebinesh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 A, 2017, Conspiracy of domestic microenvironment, bacterial stress response and directed mutagenesis towards antimicrobial resistance: Lessons for health care. J Infectious Disease Med Microbiol. 2017;1(1):1-3.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Helsinki alert of biodiversity and health, Annals of Medicine, 2015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Vandegrift R et al, 2017, Cleanliness in context: reconciling hygiene with a modern microbial perspective, Microbiome (2017) 5:76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Chopra A, Lineweaver, 2016, The Case for a Gaian Bottleneck: The Biology of Habitability, ASTROBIOLOGY, Volume 16, Number 1, 2016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Goffau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 MC et al, 2009, Bacterial pleomorphism and competition in a relative humidity gradient, Environmental Microbiology (2009) 11(4), 809–822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Gill Sans MT"/>
            </a:endParaRP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Times New Roman"/>
              </a:rPr>
              <a:t>Kramer A et al, 2006, How long do nosocomial pathogens persist on inanimate surfaces, a systematic review, BMC Infectious Diseases 2006, 6:130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Times New Roman"/>
            </a:endParaRPr>
          </a:p>
          <a:p>
            <a:pPr marL="140589" marR="0" lvl="0" indent="-140589" algn="l" defTabSz="562356" rtl="0" eaLnBrk="1" fontAlgn="auto" latinLnBrk="0" hangingPunct="1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JD et al. 2013. Higher Humidity Leads to Loss of Infectious Virus from Simulated Coughs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University of Illinois.</a:t>
            </a:r>
          </a:p>
          <a:p>
            <a:pPr marL="140589" marR="0" lvl="0" indent="-140589" algn="l" defTabSz="562356" rtl="0" eaLnBrk="1" fontAlgn="auto" latinLnBrk="0" hangingPunct="1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Tropical Medicine &amp; International Health. 2008., Volume 13, Issue 12, pages 1543-1552, 6 Oct.</a:t>
            </a:r>
          </a:p>
          <a:p>
            <a:pPr marL="140589" marR="0" lvl="0" indent="-140589" algn="l" defTabSz="562356" rtl="0" eaLnBrk="1" fontAlgn="auto" latinLnBrk="0" hangingPunct="1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Sterling EM et al. 1985. Criteria for Human Exposure to Humidity in Occupied Buildings. ASHRAE Transactions. Vol. 91. Part 1.</a:t>
            </a:r>
          </a:p>
          <a:p>
            <a:pPr marL="140589" marR="0" lvl="0" indent="-140589" algn="l" defTabSz="562356" rtl="0" eaLnBrk="1" fontAlgn="auto" latinLnBrk="0" hangingPunct="1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Fuchsman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 2017. Effect of the environment on horizontal gene transfer between bacteria and archaea 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PeerJ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5:e3865; DOI 10.7717/peerj.3865. </a:t>
            </a:r>
          </a:p>
          <a:p>
            <a:pPr marL="140589" marR="0" lvl="0" indent="-140589" algn="l" defTabSz="562356" rtl="0" eaLnBrk="1" fontAlgn="auto" latinLnBrk="0" hangingPunct="1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Donovan TL et al. 2008. Employee absenteeism based on occupational health visits in an urban tertiary care Canadian hospital. Public Health Nursing 25(6), 565-575. </a:t>
            </a:r>
          </a:p>
          <a:p>
            <a:pPr marL="187452" marR="0" lvl="0" indent="-187452" algn="l" defTabSz="749808" rtl="0" eaLnBrk="1" fontAlgn="auto" latinLnBrk="0" hangingPunct="1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75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latin typeface="Franklin Gothic Book" panose="020B0503020102020204" pitchFamily="34" charset="0"/>
              </a:rPr>
              <a:t>Isothermal vs Adiabatic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3511011" y="4641524"/>
            <a:ext cx="5860627" cy="584775"/>
            <a:chOff x="1994127" y="1600199"/>
            <a:chExt cx="4395470" cy="438581"/>
          </a:xfrm>
        </p:grpSpPr>
        <p:sp>
          <p:nvSpPr>
            <p:cNvPr id="111" name="Rectangle 110"/>
            <p:cNvSpPr/>
            <p:nvPr/>
          </p:nvSpPr>
          <p:spPr>
            <a:xfrm>
              <a:off x="1994127" y="1600199"/>
              <a:ext cx="92746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Steam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755929" y="1600199"/>
              <a:ext cx="1633668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Evaporation</a:t>
              </a:r>
            </a:p>
          </p:txBody>
        </p:sp>
      </p:grpSp>
      <p:pic>
        <p:nvPicPr>
          <p:cNvPr id="113" name="Picture 13" descr="https://pixabay.com/static/uploads/photo/2015/06/24/13/31/pot-820012_960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017" y="1877680"/>
            <a:ext cx="3557595" cy="266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/>
          <a:stretch/>
        </p:blipFill>
        <p:spPr bwMode="auto">
          <a:xfrm>
            <a:off x="6178994" y="1877680"/>
            <a:ext cx="3878967" cy="266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" name="Group 114"/>
          <p:cNvGrpSpPr/>
          <p:nvPr/>
        </p:nvGrpSpPr>
        <p:grpSpPr>
          <a:xfrm>
            <a:off x="3114836" y="1205518"/>
            <a:ext cx="5973351" cy="584775"/>
            <a:chOff x="2691747" y="1600200"/>
            <a:chExt cx="4480013" cy="438581"/>
          </a:xfrm>
        </p:grpSpPr>
        <p:sp>
          <p:nvSpPr>
            <p:cNvPr id="116" name="Rectangle 115"/>
            <p:cNvSpPr/>
            <p:nvPr/>
          </p:nvSpPr>
          <p:spPr>
            <a:xfrm>
              <a:off x="2691747" y="1600200"/>
              <a:ext cx="1489832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Isothermal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862700" y="1600200"/>
              <a:ext cx="1309060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Adiabatic</a:t>
              </a: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239349" y="1837043"/>
            <a:ext cx="20076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 Steam</a:t>
            </a:r>
          </a:p>
          <a:p>
            <a:pPr algn="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 Steam</a:t>
            </a:r>
          </a:p>
          <a:p>
            <a:pPr algn="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Resistive Element</a:t>
            </a:r>
          </a:p>
          <a:p>
            <a:pPr algn="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Steam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0057961" y="1877680"/>
            <a:ext cx="1798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Evaporative Media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Nozzles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Pressure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63011" y="5321946"/>
            <a:ext cx="11393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cs typeface="Arial" panose="020B0604020202020204" pitchFamily="34" charset="0"/>
              </a:rPr>
              <a:t>Isothermal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– involving or possessing a constant temperature</a:t>
            </a:r>
            <a:r>
              <a:rPr lang="en-US" dirty="0" smtClean="0">
                <a:cs typeface="Arial" panose="020B0604020202020204" pitchFamily="34" charset="0"/>
              </a:rPr>
              <a:t>. (We add energy. Air temp stays the same.)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u="sng" dirty="0" smtClean="0">
                <a:cs typeface="Arial" panose="020B0604020202020204" pitchFamily="34" charset="0"/>
              </a:rPr>
              <a:t>Adiabatic</a:t>
            </a:r>
            <a:r>
              <a:rPr lang="en-US" dirty="0" smtClean="0">
                <a:cs typeface="Arial" panose="020B0604020202020204" pitchFamily="34" charset="0"/>
              </a:rPr>
              <a:t> – </a:t>
            </a:r>
            <a:r>
              <a:rPr lang="en-US" dirty="0"/>
              <a:t>relating to or denoting a process or condition in which heat does not enter or leave the system concerned</a:t>
            </a:r>
            <a:r>
              <a:rPr lang="en-US" dirty="0" smtClean="0"/>
              <a:t>. (</a:t>
            </a:r>
            <a:r>
              <a:rPr lang="en-US" dirty="0"/>
              <a:t>Air temp </a:t>
            </a:r>
            <a:r>
              <a:rPr lang="en-US" dirty="0" smtClean="0"/>
              <a:t>changes. No energy added.)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err="1" smtClean="0">
                <a:latin typeface="Franklin Gothic Book" panose="020B0503020102020204" pitchFamily="34" charset="0"/>
              </a:rPr>
              <a:t>Condair’s</a:t>
            </a:r>
            <a:r>
              <a:rPr lang="en-US" dirty="0" smtClean="0">
                <a:latin typeface="Franklin Gothic Book" panose="020B0503020102020204" pitchFamily="34" charset="0"/>
              </a:rPr>
              <a:t> Humidification Product Line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20" name="Picture 2" descr="P:\MARKETING\Documents\MARKETING TOOLS\Product Images\GS Series\Nortec_GS_Series_Photos\PNG\GS_Single_Angled_Clos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37" y="3740259"/>
            <a:ext cx="885822" cy="14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18"/>
          <p:cNvSpPr>
            <a:spLocks noChangeArrowheads="1"/>
          </p:cNvSpPr>
          <p:nvPr/>
        </p:nvSpPr>
        <p:spPr bwMode="auto">
          <a:xfrm>
            <a:off x="2462897" y="3039608"/>
            <a:ext cx="1413747" cy="2096077"/>
          </a:xfrm>
          <a:prstGeom prst="rect">
            <a:avLst/>
          </a:prstGeom>
          <a:noFill/>
          <a:ln w="3175" algn="ctr">
            <a:solidFill>
              <a:srgbClr val="006AB3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hteck 18"/>
          <p:cNvSpPr>
            <a:spLocks noChangeArrowheads="1"/>
          </p:cNvSpPr>
          <p:nvPr/>
        </p:nvSpPr>
        <p:spPr bwMode="auto">
          <a:xfrm>
            <a:off x="4041605" y="3039608"/>
            <a:ext cx="1406674" cy="2096077"/>
          </a:xfrm>
          <a:prstGeom prst="rect">
            <a:avLst/>
          </a:prstGeom>
          <a:noFill/>
          <a:ln w="3175" algn="ctr">
            <a:solidFill>
              <a:srgbClr val="006AB3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hteck 18"/>
          <p:cNvSpPr>
            <a:spLocks noChangeArrowheads="1"/>
          </p:cNvSpPr>
          <p:nvPr/>
        </p:nvSpPr>
        <p:spPr bwMode="auto">
          <a:xfrm>
            <a:off x="8460740" y="3369369"/>
            <a:ext cx="1488323" cy="1766316"/>
          </a:xfrm>
          <a:prstGeom prst="rect">
            <a:avLst/>
          </a:prstGeom>
          <a:noFill/>
          <a:ln w="3175" algn="ctr">
            <a:solidFill>
              <a:srgbClr val="006AB3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Gewinkelte Verbindung 21"/>
          <p:cNvCxnSpPr>
            <a:cxnSpLocks noChangeShapeType="1"/>
            <a:endCxn id="21" idx="0"/>
          </p:cNvCxnSpPr>
          <p:nvPr/>
        </p:nvCxnSpPr>
        <p:spPr bwMode="auto">
          <a:xfrm rot="10800000" flipV="1">
            <a:off x="3169769" y="2726072"/>
            <a:ext cx="3064328" cy="313537"/>
          </a:xfrm>
          <a:prstGeom prst="bentConnector2">
            <a:avLst/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cxnSp>
        <p:nvCxnSpPr>
          <p:cNvPr id="25" name="Gerade Verbindung 88"/>
          <p:cNvCxnSpPr>
            <a:stCxn id="30" idx="2"/>
            <a:endCxn id="32" idx="0"/>
          </p:cNvCxnSpPr>
          <p:nvPr/>
        </p:nvCxnSpPr>
        <p:spPr bwMode="auto">
          <a:xfrm>
            <a:off x="6260818" y="2619483"/>
            <a:ext cx="3569" cy="413318"/>
          </a:xfrm>
          <a:prstGeom prst="line">
            <a:avLst/>
          </a:prstGeom>
          <a:noFill/>
          <a:ln w="19050" cap="flat" cmpd="sng" algn="ctr">
            <a:solidFill>
              <a:srgbClr val="006AB3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8" name="Rechteck 12"/>
          <p:cNvSpPr>
            <a:spLocks noChangeArrowheads="1"/>
          </p:cNvSpPr>
          <p:nvPr/>
        </p:nvSpPr>
        <p:spPr bwMode="auto">
          <a:xfrm>
            <a:off x="2469982" y="3033217"/>
            <a:ext cx="1406661" cy="640292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Electrode</a:t>
            </a:r>
          </a:p>
        </p:txBody>
      </p:sp>
      <p:sp>
        <p:nvSpPr>
          <p:cNvPr id="29" name="Rechteck 12"/>
          <p:cNvSpPr>
            <a:spLocks noChangeArrowheads="1"/>
          </p:cNvSpPr>
          <p:nvPr/>
        </p:nvSpPr>
        <p:spPr bwMode="auto">
          <a:xfrm>
            <a:off x="4041331" y="3033217"/>
            <a:ext cx="1406948" cy="640292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Resistive</a:t>
            </a:r>
          </a:p>
        </p:txBody>
      </p:sp>
      <p:sp>
        <p:nvSpPr>
          <p:cNvPr id="30" name="Rechteck 12"/>
          <p:cNvSpPr>
            <a:spLocks noChangeArrowheads="1"/>
          </p:cNvSpPr>
          <p:nvPr/>
        </p:nvSpPr>
        <p:spPr bwMode="auto">
          <a:xfrm>
            <a:off x="5060161" y="2195291"/>
            <a:ext cx="2401308" cy="424193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heSansB HT5 Plain" pitchFamily="34" charset="0"/>
              </a:rPr>
              <a:t>Steam Generation</a:t>
            </a:r>
          </a:p>
        </p:txBody>
      </p:sp>
      <p:sp>
        <p:nvSpPr>
          <p:cNvPr id="31" name="Rechteck 18"/>
          <p:cNvSpPr>
            <a:spLocks noChangeArrowheads="1"/>
          </p:cNvSpPr>
          <p:nvPr/>
        </p:nvSpPr>
        <p:spPr bwMode="auto">
          <a:xfrm>
            <a:off x="5580453" y="3039191"/>
            <a:ext cx="1368024" cy="2096493"/>
          </a:xfrm>
          <a:prstGeom prst="rect">
            <a:avLst/>
          </a:prstGeom>
          <a:noFill/>
          <a:ln w="3175" algn="ctr">
            <a:solidFill>
              <a:srgbClr val="006AB3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hteck 12"/>
          <p:cNvSpPr>
            <a:spLocks noChangeArrowheads="1"/>
          </p:cNvSpPr>
          <p:nvPr/>
        </p:nvSpPr>
        <p:spPr bwMode="auto">
          <a:xfrm>
            <a:off x="5580291" y="3032802"/>
            <a:ext cx="1368186" cy="640292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Gas</a:t>
            </a:r>
          </a:p>
        </p:txBody>
      </p:sp>
      <p:sp>
        <p:nvSpPr>
          <p:cNvPr id="33" name="Rechteck 18"/>
          <p:cNvSpPr>
            <a:spLocks noChangeArrowheads="1"/>
          </p:cNvSpPr>
          <p:nvPr/>
        </p:nvSpPr>
        <p:spPr bwMode="auto">
          <a:xfrm>
            <a:off x="7091356" y="3368986"/>
            <a:ext cx="1345447" cy="1766698"/>
          </a:xfrm>
          <a:prstGeom prst="rect">
            <a:avLst/>
          </a:prstGeom>
          <a:noFill/>
          <a:ln w="3175" algn="ctr">
            <a:solidFill>
              <a:srgbClr val="006AB3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hteck 12"/>
          <p:cNvSpPr>
            <a:spLocks noChangeArrowheads="1"/>
          </p:cNvSpPr>
          <p:nvPr/>
        </p:nvSpPr>
        <p:spPr bwMode="auto">
          <a:xfrm>
            <a:off x="7091356" y="3373317"/>
            <a:ext cx="1345447" cy="274077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Livesteam</a:t>
            </a:r>
          </a:p>
        </p:txBody>
      </p:sp>
      <p:cxnSp>
        <p:nvCxnSpPr>
          <p:cNvPr id="35" name="Gewinkelte Verbindung 21"/>
          <p:cNvCxnSpPr>
            <a:cxnSpLocks noChangeShapeType="1"/>
          </p:cNvCxnSpPr>
          <p:nvPr/>
        </p:nvCxnSpPr>
        <p:spPr bwMode="auto">
          <a:xfrm rot="10800000" flipV="1">
            <a:off x="4733899" y="2726072"/>
            <a:ext cx="3064328" cy="313537"/>
          </a:xfrm>
          <a:prstGeom prst="bentConnector2">
            <a:avLst/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cxnSp>
        <p:nvCxnSpPr>
          <p:cNvPr id="36" name="Gewinkelte Verbindung 21"/>
          <p:cNvCxnSpPr>
            <a:cxnSpLocks noChangeShapeType="1"/>
          </p:cNvCxnSpPr>
          <p:nvPr/>
        </p:nvCxnSpPr>
        <p:spPr bwMode="auto">
          <a:xfrm>
            <a:off x="4623593" y="2726072"/>
            <a:ext cx="3828405" cy="306730"/>
          </a:xfrm>
          <a:prstGeom prst="bentConnector2">
            <a:avLst/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pic>
        <p:nvPicPr>
          <p:cNvPr id="37" name="Picture 4" descr="http://www.humidity.com/upload/pim/normal_img_1_20091224144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102" y="4349859"/>
            <a:ext cx="1175657" cy="535786"/>
          </a:xfrm>
          <a:prstGeom prst="rect">
            <a:avLst/>
          </a:prstGeom>
          <a:noFill/>
        </p:spPr>
      </p:pic>
      <p:sp>
        <p:nvSpPr>
          <p:cNvPr id="38" name="Rechteck 12"/>
          <p:cNvSpPr>
            <a:spLocks noChangeArrowheads="1"/>
          </p:cNvSpPr>
          <p:nvPr/>
        </p:nvSpPr>
        <p:spPr bwMode="auto">
          <a:xfrm>
            <a:off x="7097623" y="3032801"/>
            <a:ext cx="2851250" cy="316933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Central Steam</a:t>
            </a:r>
          </a:p>
        </p:txBody>
      </p:sp>
      <p:sp>
        <p:nvSpPr>
          <p:cNvPr id="39" name="Rechteck 12"/>
          <p:cNvSpPr>
            <a:spLocks noChangeArrowheads="1"/>
          </p:cNvSpPr>
          <p:nvPr/>
        </p:nvSpPr>
        <p:spPr bwMode="auto">
          <a:xfrm>
            <a:off x="8460741" y="3369370"/>
            <a:ext cx="1488323" cy="278023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latin typeface="TheSansB HT5 Plain" pitchFamily="34" charset="0"/>
              </a:rPr>
              <a:t>Steam-to-steam</a:t>
            </a:r>
          </a:p>
        </p:txBody>
      </p:sp>
      <p:pic>
        <p:nvPicPr>
          <p:cNvPr id="40" name="Picture 2" descr="U:\1_Dokumentation\1.6_Bilderpool\1.6.09_Produkte\RS\Condair 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07" y="3709955"/>
            <a:ext cx="1048075" cy="14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U:\1_Dokumentation\1.6_Bilderpool\1.6.09_Produkte\EL\Condair 0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399" y="3769774"/>
            <a:ext cx="876739" cy="11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66"/>
          <p:cNvSpPr txBox="1"/>
          <p:nvPr/>
        </p:nvSpPr>
        <p:spPr>
          <a:xfrm>
            <a:off x="2469982" y="5245165"/>
            <a:ext cx="1406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 smtClean="0">
                <a:solidFill>
                  <a:prstClr val="black"/>
                </a:solidFill>
                <a:latin typeface="Calibri"/>
              </a:rPr>
              <a:t>EL Series</a:t>
            </a:r>
            <a:endParaRPr lang="de-CH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feld 67"/>
          <p:cNvSpPr txBox="1"/>
          <p:nvPr/>
        </p:nvSpPr>
        <p:spPr>
          <a:xfrm>
            <a:off x="4229418" y="5232169"/>
            <a:ext cx="854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 smtClean="0">
                <a:solidFill>
                  <a:prstClr val="black"/>
                </a:solidFill>
                <a:latin typeface="Calibri"/>
              </a:rPr>
              <a:t>RS Series</a:t>
            </a:r>
            <a:endParaRPr lang="de-CH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feld 68"/>
          <p:cNvSpPr txBox="1"/>
          <p:nvPr/>
        </p:nvSpPr>
        <p:spPr>
          <a:xfrm>
            <a:off x="5580454" y="5245165"/>
            <a:ext cx="1359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 smtClean="0">
                <a:solidFill>
                  <a:prstClr val="black"/>
                </a:solidFill>
                <a:latin typeface="Calibri"/>
              </a:rPr>
              <a:t>GS Series</a:t>
            </a:r>
            <a:endParaRPr lang="de-CH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feld 69"/>
          <p:cNvSpPr txBox="1"/>
          <p:nvPr/>
        </p:nvSpPr>
        <p:spPr>
          <a:xfrm>
            <a:off x="7097623" y="5232170"/>
            <a:ext cx="1289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 smtClean="0">
                <a:solidFill>
                  <a:prstClr val="black"/>
                </a:solidFill>
                <a:latin typeface="Calibri"/>
              </a:rPr>
              <a:t>LS Series</a:t>
            </a:r>
            <a:endParaRPr lang="de-CH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feld 70"/>
          <p:cNvSpPr txBox="1"/>
          <p:nvPr/>
        </p:nvSpPr>
        <p:spPr>
          <a:xfrm>
            <a:off x="8460742" y="5231795"/>
            <a:ext cx="14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 smtClean="0">
                <a:solidFill>
                  <a:prstClr val="black"/>
                </a:solidFill>
                <a:latin typeface="Calibri"/>
              </a:rPr>
              <a:t>SE Series</a:t>
            </a:r>
            <a:endParaRPr lang="de-CH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" name="Picture 3" descr="P:\MARKETING\Documents\MARKETING TOOLS\Product Images\GS Series\Nortec_GS_Series_Photos\PNG\GS_Double_Angled_Clos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31" y="3740259"/>
            <a:ext cx="1445141" cy="14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9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err="1" smtClean="0">
                <a:latin typeface="Franklin Gothic Book" panose="020B0503020102020204" pitchFamily="34" charset="0"/>
              </a:rPr>
              <a:t>Condair’s</a:t>
            </a:r>
            <a:r>
              <a:rPr lang="en-US" dirty="0" smtClean="0">
                <a:latin typeface="Franklin Gothic Book" panose="020B0503020102020204" pitchFamily="34" charset="0"/>
              </a:rPr>
              <a:t> </a:t>
            </a:r>
            <a:r>
              <a:rPr lang="en-US" dirty="0">
                <a:latin typeface="Franklin Gothic Book" panose="020B0503020102020204" pitchFamily="34" charset="0"/>
              </a:rPr>
              <a:t>Humidification </a:t>
            </a:r>
            <a:r>
              <a:rPr lang="en-US" dirty="0" smtClean="0">
                <a:latin typeface="Franklin Gothic Book" panose="020B0503020102020204" pitchFamily="34" charset="0"/>
              </a:rPr>
              <a:t>Product Line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4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253" y="3476443"/>
            <a:ext cx="821850" cy="73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32730" r="33258" b="17270"/>
          <a:stretch/>
        </p:blipFill>
        <p:spPr bwMode="auto">
          <a:xfrm>
            <a:off x="3737930" y="3281758"/>
            <a:ext cx="1052194" cy="879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Gewinkelte Verbindung 21"/>
          <p:cNvCxnSpPr>
            <a:cxnSpLocks noChangeShapeType="1"/>
            <a:stCxn id="75" idx="2"/>
            <a:endCxn id="60" idx="0"/>
          </p:cNvCxnSpPr>
          <p:nvPr/>
        </p:nvCxnSpPr>
        <p:spPr bwMode="auto">
          <a:xfrm rot="16200000" flipH="1">
            <a:off x="3019544" y="2571051"/>
            <a:ext cx="196928" cy="1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cxnSp>
        <p:nvCxnSpPr>
          <p:cNvPr id="51" name="Gewinkelte Verbindung 21"/>
          <p:cNvCxnSpPr>
            <a:cxnSpLocks noChangeShapeType="1"/>
            <a:stCxn id="75" idx="2"/>
            <a:endCxn id="54" idx="0"/>
          </p:cNvCxnSpPr>
          <p:nvPr/>
        </p:nvCxnSpPr>
        <p:spPr bwMode="auto">
          <a:xfrm rot="5400000">
            <a:off x="2456462" y="2007969"/>
            <a:ext cx="196927" cy="1126164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grpSp>
        <p:nvGrpSpPr>
          <p:cNvPr id="52" name="Group 40"/>
          <p:cNvGrpSpPr/>
          <p:nvPr/>
        </p:nvGrpSpPr>
        <p:grpSpPr>
          <a:xfrm>
            <a:off x="1478575" y="2669515"/>
            <a:ext cx="1021080" cy="1847249"/>
            <a:chOff x="-95977" y="3420006"/>
            <a:chExt cx="1326753" cy="2835598"/>
          </a:xfrm>
        </p:grpSpPr>
        <p:sp>
          <p:nvSpPr>
            <p:cNvPr id="53" name="Rechteck 18"/>
            <p:cNvSpPr>
              <a:spLocks noChangeArrowheads="1"/>
            </p:cNvSpPr>
            <p:nvPr/>
          </p:nvSpPr>
          <p:spPr bwMode="auto">
            <a:xfrm>
              <a:off x="-95977" y="3427674"/>
              <a:ext cx="1326314" cy="2827930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Rechteck 12"/>
            <p:cNvSpPr>
              <a:spLocks noChangeArrowheads="1"/>
            </p:cNvSpPr>
            <p:nvPr/>
          </p:nvSpPr>
          <p:spPr bwMode="auto">
            <a:xfrm>
              <a:off x="-88890" y="3420006"/>
              <a:ext cx="1319666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Evaporators</a:t>
              </a:r>
              <a:endParaRPr lang="en-US" sz="1200" dirty="0">
                <a:solidFill>
                  <a:prstClr val="white"/>
                </a:solidFill>
                <a:latin typeface="TheSansB HT5 Plain" pitchFamily="34" charset="0"/>
              </a:endParaRPr>
            </a:p>
          </p:txBody>
        </p:sp>
      </p:grpSp>
      <p:grpSp>
        <p:nvGrpSpPr>
          <p:cNvPr id="55" name="Group 45"/>
          <p:cNvGrpSpPr/>
          <p:nvPr/>
        </p:nvGrpSpPr>
        <p:grpSpPr>
          <a:xfrm>
            <a:off x="5138213" y="2665704"/>
            <a:ext cx="1034018" cy="1851063"/>
            <a:chOff x="4500437" y="3415432"/>
            <a:chExt cx="1324739" cy="2841452"/>
          </a:xfrm>
        </p:grpSpPr>
        <p:sp>
          <p:nvSpPr>
            <p:cNvPr id="56" name="Rechteck 18"/>
            <p:cNvSpPr>
              <a:spLocks noChangeArrowheads="1"/>
            </p:cNvSpPr>
            <p:nvPr/>
          </p:nvSpPr>
          <p:spPr bwMode="auto">
            <a:xfrm>
              <a:off x="4500437" y="3415432"/>
              <a:ext cx="1319678" cy="2841452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hteck 213"/>
            <p:cNvSpPr>
              <a:spLocks noChangeArrowheads="1"/>
            </p:cNvSpPr>
            <p:nvPr/>
          </p:nvSpPr>
          <p:spPr bwMode="auto">
            <a:xfrm>
              <a:off x="4505241" y="3420006"/>
              <a:ext cx="1319935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High pressure nozzle systems</a:t>
              </a:r>
              <a:endParaRPr lang="en-US" sz="1200" dirty="0">
                <a:solidFill>
                  <a:prstClr val="white"/>
                </a:solidFill>
                <a:latin typeface="TheSansB HT5 Plain" pitchFamily="34" charset="0"/>
              </a:endParaRPr>
            </a:p>
          </p:txBody>
        </p:sp>
      </p:grpSp>
      <p:grpSp>
        <p:nvGrpSpPr>
          <p:cNvPr id="58" name="Group 48"/>
          <p:cNvGrpSpPr/>
          <p:nvPr/>
        </p:nvGrpSpPr>
        <p:grpSpPr>
          <a:xfrm>
            <a:off x="2582142" y="2669514"/>
            <a:ext cx="1071741" cy="1847250"/>
            <a:chOff x="1620130" y="3420006"/>
            <a:chExt cx="1267273" cy="2835599"/>
          </a:xfrm>
        </p:grpSpPr>
        <p:sp>
          <p:nvSpPr>
            <p:cNvPr id="59" name="Rechteck 18"/>
            <p:cNvSpPr>
              <a:spLocks noChangeArrowheads="1"/>
            </p:cNvSpPr>
            <p:nvPr/>
          </p:nvSpPr>
          <p:spPr bwMode="auto">
            <a:xfrm>
              <a:off x="1620291" y="3427674"/>
              <a:ext cx="1267112" cy="2827931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Rechteck 12"/>
            <p:cNvSpPr>
              <a:spLocks noChangeArrowheads="1"/>
            </p:cNvSpPr>
            <p:nvPr/>
          </p:nvSpPr>
          <p:spPr bwMode="auto">
            <a:xfrm>
              <a:off x="1620130" y="3420006"/>
              <a:ext cx="1267266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High pressure nozzle systems</a:t>
              </a:r>
              <a:endParaRPr lang="en-US" sz="1200" dirty="0">
                <a:solidFill>
                  <a:prstClr val="white"/>
                </a:solidFill>
                <a:latin typeface="TheSansB HT5 Plain" pitchFamily="34" charset="0"/>
              </a:endParaRPr>
            </a:p>
          </p:txBody>
        </p:sp>
      </p:grpSp>
      <p:sp>
        <p:nvSpPr>
          <p:cNvPr id="61" name="Rechteck 12"/>
          <p:cNvSpPr>
            <a:spLocks noChangeArrowheads="1"/>
          </p:cNvSpPr>
          <p:nvPr/>
        </p:nvSpPr>
        <p:spPr bwMode="auto">
          <a:xfrm>
            <a:off x="4381182" y="1545931"/>
            <a:ext cx="2273539" cy="312411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TheSansB HT5 Plain" pitchFamily="34" charset="0"/>
              </a:rPr>
              <a:t>Atomization</a:t>
            </a:r>
            <a:r>
              <a:rPr lang="en-US" sz="1400" b="1" dirty="0" smtClean="0">
                <a:solidFill>
                  <a:prstClr val="white"/>
                </a:solidFill>
                <a:latin typeface="TheSansB HT5 Plain" pitchFamily="34" charset="0"/>
              </a:rPr>
              <a:t>/Evaporation</a:t>
            </a:r>
            <a:endParaRPr lang="en-US" sz="1400" b="1" dirty="0">
              <a:solidFill>
                <a:prstClr val="white"/>
              </a:solidFill>
              <a:latin typeface="TheSansB HT5 Plain" pitchFamily="34" charset="0"/>
            </a:endParaRPr>
          </a:p>
        </p:txBody>
      </p:sp>
      <p:grpSp>
        <p:nvGrpSpPr>
          <p:cNvPr id="62" name="Group 52"/>
          <p:cNvGrpSpPr/>
          <p:nvPr/>
        </p:nvGrpSpPr>
        <p:grpSpPr>
          <a:xfrm>
            <a:off x="6281958" y="2669099"/>
            <a:ext cx="1036299" cy="1847668"/>
            <a:chOff x="5972951" y="3419506"/>
            <a:chExt cx="1283581" cy="2836241"/>
          </a:xfrm>
        </p:grpSpPr>
        <p:sp>
          <p:nvSpPr>
            <p:cNvPr id="63" name="Rechteck 219"/>
            <p:cNvSpPr>
              <a:spLocks noChangeArrowheads="1"/>
            </p:cNvSpPr>
            <p:nvPr/>
          </p:nvSpPr>
          <p:spPr bwMode="auto">
            <a:xfrm>
              <a:off x="5973113" y="3427174"/>
              <a:ext cx="1283419" cy="2828573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Rechteck 12"/>
            <p:cNvSpPr>
              <a:spLocks noChangeArrowheads="1"/>
            </p:cNvSpPr>
            <p:nvPr/>
          </p:nvSpPr>
          <p:spPr bwMode="auto">
            <a:xfrm>
              <a:off x="5972951" y="3419506"/>
              <a:ext cx="1283571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Compressed air nozzle systems</a:t>
              </a:r>
            </a:p>
          </p:txBody>
        </p:sp>
      </p:grpSp>
      <p:grpSp>
        <p:nvGrpSpPr>
          <p:cNvPr id="65" name="Group 55"/>
          <p:cNvGrpSpPr/>
          <p:nvPr/>
        </p:nvGrpSpPr>
        <p:grpSpPr>
          <a:xfrm>
            <a:off x="7436215" y="2663840"/>
            <a:ext cx="890557" cy="1852928"/>
            <a:chOff x="7412763" y="3413196"/>
            <a:chExt cx="1274037" cy="2844314"/>
          </a:xfrm>
        </p:grpSpPr>
        <p:sp>
          <p:nvSpPr>
            <p:cNvPr id="66" name="Rechteck 18"/>
            <p:cNvSpPr>
              <a:spLocks noChangeArrowheads="1"/>
            </p:cNvSpPr>
            <p:nvPr/>
          </p:nvSpPr>
          <p:spPr bwMode="auto">
            <a:xfrm>
              <a:off x="7412763" y="3431749"/>
              <a:ext cx="1274037" cy="2825761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hteck 12"/>
            <p:cNvSpPr>
              <a:spLocks noChangeArrowheads="1"/>
            </p:cNvSpPr>
            <p:nvPr/>
          </p:nvSpPr>
          <p:spPr bwMode="auto">
            <a:xfrm>
              <a:off x="7412763" y="3413196"/>
              <a:ext cx="1274025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Rotary disk atomizers</a:t>
              </a:r>
            </a:p>
          </p:txBody>
        </p:sp>
      </p:grpSp>
      <p:cxnSp>
        <p:nvCxnSpPr>
          <p:cNvPr id="68" name="Gewinkelte Verbindung 21"/>
          <p:cNvCxnSpPr>
            <a:cxnSpLocks noChangeShapeType="1"/>
            <a:stCxn id="77" idx="2"/>
            <a:endCxn id="57" idx="0"/>
          </p:cNvCxnSpPr>
          <p:nvPr/>
        </p:nvCxnSpPr>
        <p:spPr bwMode="auto">
          <a:xfrm rot="5400000">
            <a:off x="6667281" y="1454476"/>
            <a:ext cx="204026" cy="2224389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cxnSp>
        <p:nvCxnSpPr>
          <p:cNvPr id="69" name="Gewinkelte Verbindung 21"/>
          <p:cNvCxnSpPr>
            <a:cxnSpLocks noChangeShapeType="1"/>
            <a:stCxn id="77" idx="2"/>
            <a:endCxn id="81" idx="0"/>
          </p:cNvCxnSpPr>
          <p:nvPr/>
        </p:nvCxnSpPr>
        <p:spPr bwMode="auto">
          <a:xfrm rot="16200000" flipH="1">
            <a:off x="8830459" y="1515683"/>
            <a:ext cx="199182" cy="2097128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grpSp>
        <p:nvGrpSpPr>
          <p:cNvPr id="70" name="Group 64"/>
          <p:cNvGrpSpPr/>
          <p:nvPr/>
        </p:nvGrpSpPr>
        <p:grpSpPr>
          <a:xfrm>
            <a:off x="3744226" y="2669514"/>
            <a:ext cx="1052333" cy="1847251"/>
            <a:chOff x="3034195" y="3420006"/>
            <a:chExt cx="1267273" cy="2835601"/>
          </a:xfrm>
        </p:grpSpPr>
        <p:sp>
          <p:nvSpPr>
            <p:cNvPr id="71" name="Rechteck 18"/>
            <p:cNvSpPr>
              <a:spLocks noChangeArrowheads="1"/>
            </p:cNvSpPr>
            <p:nvPr/>
          </p:nvSpPr>
          <p:spPr bwMode="auto">
            <a:xfrm>
              <a:off x="3034356" y="3427674"/>
              <a:ext cx="1267112" cy="2827933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Rechteck 12"/>
            <p:cNvSpPr>
              <a:spLocks noChangeArrowheads="1"/>
            </p:cNvSpPr>
            <p:nvPr/>
          </p:nvSpPr>
          <p:spPr bwMode="auto">
            <a:xfrm>
              <a:off x="3034195" y="3420006"/>
              <a:ext cx="1267266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Hybrid </a:t>
              </a:r>
              <a:r>
                <a:rPr lang="en-US" sz="1400" dirty="0" smtClean="0">
                  <a:solidFill>
                    <a:prstClr val="white"/>
                  </a:solidFill>
                  <a:latin typeface="TheSansB HT5 Plain" pitchFamily="34" charset="0"/>
                </a:rPr>
                <a:t/>
              </a:r>
              <a:br>
                <a:rPr lang="en-US" sz="1400" dirty="0" smtClean="0">
                  <a:solidFill>
                    <a:prstClr val="white"/>
                  </a:solidFill>
                  <a:latin typeface="TheSansB HT5 Plain" pitchFamily="34" charset="0"/>
                </a:rPr>
              </a:b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(low pressure  &amp; evaporation)</a:t>
              </a:r>
              <a:endParaRPr lang="en-US" sz="1200" dirty="0">
                <a:solidFill>
                  <a:prstClr val="white"/>
                </a:solidFill>
                <a:latin typeface="TheSansB HT5 Plain" pitchFamily="34" charset="0"/>
              </a:endParaRPr>
            </a:p>
          </p:txBody>
        </p:sp>
      </p:grpSp>
      <p:cxnSp>
        <p:nvCxnSpPr>
          <p:cNvPr id="73" name="Gewinkelte Verbindung 21"/>
          <p:cNvCxnSpPr>
            <a:cxnSpLocks noChangeShapeType="1"/>
            <a:stCxn id="77" idx="2"/>
            <a:endCxn id="67" idx="0"/>
          </p:cNvCxnSpPr>
          <p:nvPr/>
        </p:nvCxnSpPr>
        <p:spPr bwMode="auto">
          <a:xfrm rot="16200000" flipH="1">
            <a:off x="7781895" y="2564248"/>
            <a:ext cx="199182" cy="1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cxnSp>
        <p:nvCxnSpPr>
          <p:cNvPr id="74" name="Gewinkelte Verbindung 21"/>
          <p:cNvCxnSpPr>
            <a:cxnSpLocks noChangeShapeType="1"/>
            <a:stCxn id="75" idx="2"/>
            <a:endCxn id="72" idx="0"/>
          </p:cNvCxnSpPr>
          <p:nvPr/>
        </p:nvCxnSpPr>
        <p:spPr bwMode="auto">
          <a:xfrm rot="16200000" flipH="1">
            <a:off x="3595734" y="1994861"/>
            <a:ext cx="196927" cy="1152381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sp>
        <p:nvSpPr>
          <p:cNvPr id="75" name="Rechteck 12"/>
          <p:cNvSpPr>
            <a:spLocks noChangeArrowheads="1"/>
          </p:cNvSpPr>
          <p:nvPr/>
        </p:nvSpPr>
        <p:spPr bwMode="auto">
          <a:xfrm>
            <a:off x="2082155" y="2090471"/>
            <a:ext cx="2071702" cy="382117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TheSansB HT5 Plain" pitchFamily="34" charset="0"/>
              </a:rPr>
              <a:t>HVAC</a:t>
            </a:r>
            <a:r>
              <a:rPr lang="en-US" sz="1400" dirty="0" smtClean="0">
                <a:solidFill>
                  <a:prstClr val="white"/>
                </a:solidFill>
                <a:latin typeface="TheSansB HT5 Plain" pitchFamily="34" charset="0"/>
              </a:rPr>
              <a:t>                            </a:t>
            </a:r>
            <a:r>
              <a:rPr lang="en-US" sz="1200" dirty="0" smtClean="0">
                <a:solidFill>
                  <a:prstClr val="white"/>
                </a:solidFill>
                <a:latin typeface="TheSansB HT5 Plain" pitchFamily="34" charset="0"/>
              </a:rPr>
              <a:t>(duct application)</a:t>
            </a:r>
          </a:p>
        </p:txBody>
      </p:sp>
      <p:cxnSp>
        <p:nvCxnSpPr>
          <p:cNvPr id="76" name="Gewinkelte Verbindung 21"/>
          <p:cNvCxnSpPr>
            <a:cxnSpLocks noChangeShapeType="1"/>
            <a:stCxn id="61" idx="2"/>
            <a:endCxn id="75" idx="0"/>
          </p:cNvCxnSpPr>
          <p:nvPr/>
        </p:nvCxnSpPr>
        <p:spPr bwMode="auto">
          <a:xfrm rot="5400000">
            <a:off x="4201915" y="774433"/>
            <a:ext cx="232129" cy="2399946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sp>
        <p:nvSpPr>
          <p:cNvPr id="77" name="Rechteck 12"/>
          <p:cNvSpPr>
            <a:spLocks noChangeArrowheads="1"/>
          </p:cNvSpPr>
          <p:nvPr/>
        </p:nvSpPr>
        <p:spPr bwMode="auto">
          <a:xfrm>
            <a:off x="6738478" y="2090470"/>
            <a:ext cx="2286016" cy="374187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TheSansB HT5 Plain" pitchFamily="34" charset="0"/>
              </a:rPr>
              <a:t>Direct Systems               </a:t>
            </a:r>
            <a:r>
              <a:rPr lang="en-US" sz="1200" dirty="0" smtClean="0">
                <a:solidFill>
                  <a:prstClr val="white"/>
                </a:solidFill>
                <a:latin typeface="TheSansB HT5 Plain" pitchFamily="34" charset="0"/>
              </a:rPr>
              <a:t>(direct room application)</a:t>
            </a:r>
          </a:p>
        </p:txBody>
      </p:sp>
      <p:cxnSp>
        <p:nvCxnSpPr>
          <p:cNvPr id="78" name="Gewinkelte Verbindung 21"/>
          <p:cNvCxnSpPr>
            <a:cxnSpLocks noChangeShapeType="1"/>
            <a:stCxn id="61" idx="2"/>
            <a:endCxn id="77" idx="0"/>
          </p:cNvCxnSpPr>
          <p:nvPr/>
        </p:nvCxnSpPr>
        <p:spPr bwMode="auto">
          <a:xfrm rot="16200000" flipH="1">
            <a:off x="6583655" y="792639"/>
            <a:ext cx="232128" cy="2363534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grpSp>
        <p:nvGrpSpPr>
          <p:cNvPr id="79" name="Group 90"/>
          <p:cNvGrpSpPr/>
          <p:nvPr/>
        </p:nvGrpSpPr>
        <p:grpSpPr>
          <a:xfrm>
            <a:off x="9515129" y="2663840"/>
            <a:ext cx="926985" cy="1852928"/>
            <a:chOff x="7412763" y="3413196"/>
            <a:chExt cx="1274037" cy="2844314"/>
          </a:xfrm>
        </p:grpSpPr>
        <p:sp>
          <p:nvSpPr>
            <p:cNvPr id="80" name="Rechteck 18"/>
            <p:cNvSpPr>
              <a:spLocks noChangeArrowheads="1"/>
            </p:cNvSpPr>
            <p:nvPr/>
          </p:nvSpPr>
          <p:spPr bwMode="auto">
            <a:xfrm>
              <a:off x="7412763" y="3431749"/>
              <a:ext cx="1274037" cy="2825761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hteck 12"/>
            <p:cNvSpPr>
              <a:spLocks noChangeArrowheads="1"/>
            </p:cNvSpPr>
            <p:nvPr/>
          </p:nvSpPr>
          <p:spPr bwMode="auto">
            <a:xfrm>
              <a:off x="7412763" y="3413196"/>
              <a:ext cx="1274025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Mobile evaporators</a:t>
              </a:r>
            </a:p>
          </p:txBody>
        </p:sp>
      </p:grpSp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17097" y="3428738"/>
            <a:ext cx="117281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" name="Gewinkelte Verbindung 21"/>
          <p:cNvCxnSpPr>
            <a:cxnSpLocks noChangeShapeType="1"/>
            <a:stCxn id="77" idx="2"/>
            <a:endCxn id="64" idx="0"/>
          </p:cNvCxnSpPr>
          <p:nvPr/>
        </p:nvCxnSpPr>
        <p:spPr bwMode="auto">
          <a:xfrm rot="5400000">
            <a:off x="7238577" y="2026186"/>
            <a:ext cx="204441" cy="108138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pic>
        <p:nvPicPr>
          <p:cNvPr id="84" name="Picture 8" descr="Princess 3_Rå_300dpi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165" y="3855331"/>
            <a:ext cx="729284" cy="625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fik 4" descr="NanoFog_mitHand_Nebe_mittell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0692" y="3219705"/>
            <a:ext cx="723795" cy="607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6867" y="3524443"/>
            <a:ext cx="878610" cy="76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7" name="Group 90"/>
          <p:cNvGrpSpPr/>
          <p:nvPr/>
        </p:nvGrpSpPr>
        <p:grpSpPr>
          <a:xfrm>
            <a:off x="8473601" y="2663840"/>
            <a:ext cx="926985" cy="1852928"/>
            <a:chOff x="7412763" y="3413196"/>
            <a:chExt cx="1274037" cy="2844314"/>
          </a:xfrm>
        </p:grpSpPr>
        <p:sp>
          <p:nvSpPr>
            <p:cNvPr id="88" name="Rechteck 18"/>
            <p:cNvSpPr>
              <a:spLocks noChangeArrowheads="1"/>
            </p:cNvSpPr>
            <p:nvPr/>
          </p:nvSpPr>
          <p:spPr bwMode="auto">
            <a:xfrm>
              <a:off x="7412763" y="3431749"/>
              <a:ext cx="1274037" cy="2825761"/>
            </a:xfrm>
            <a:prstGeom prst="rect">
              <a:avLst/>
            </a:prstGeom>
            <a:noFill/>
            <a:ln w="3175" algn="ctr">
              <a:solidFill>
                <a:srgbClr val="006AB3"/>
              </a:solidFill>
              <a:round/>
              <a:headEnd/>
              <a:tailEnd type="triangle" w="med" len="med"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  <a:buSzPct val="95000"/>
                <a:buFont typeface="Wingdings" pitchFamily="2" charset="2"/>
                <a:buNone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Rechteck 12"/>
            <p:cNvSpPr>
              <a:spLocks noChangeArrowheads="1"/>
            </p:cNvSpPr>
            <p:nvPr/>
          </p:nvSpPr>
          <p:spPr bwMode="auto">
            <a:xfrm>
              <a:off x="7412763" y="3413196"/>
              <a:ext cx="1274025" cy="768350"/>
            </a:xfrm>
            <a:prstGeom prst="rect">
              <a:avLst/>
            </a:prstGeom>
            <a:solidFill>
              <a:srgbClr val="006AB3"/>
            </a:solidFill>
            <a:ln w="9525" algn="ctr">
              <a:solidFill>
                <a:srgbClr val="006AB3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prstClr val="white"/>
                  </a:solidFill>
                  <a:latin typeface="TheSansB HT5 Plain" pitchFamily="34" charset="0"/>
                </a:rPr>
                <a:t>Ultrasonic nebulizers</a:t>
              </a:r>
            </a:p>
          </p:txBody>
        </p:sp>
      </p:grpSp>
      <p:cxnSp>
        <p:nvCxnSpPr>
          <p:cNvPr id="90" name="Gewinkelte Verbindung 21"/>
          <p:cNvCxnSpPr>
            <a:cxnSpLocks noChangeShapeType="1"/>
            <a:stCxn id="77" idx="2"/>
            <a:endCxn id="89" idx="0"/>
          </p:cNvCxnSpPr>
          <p:nvPr/>
        </p:nvCxnSpPr>
        <p:spPr bwMode="auto">
          <a:xfrm rot="16200000" flipH="1">
            <a:off x="8309695" y="2036448"/>
            <a:ext cx="199182" cy="1055600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6AB3"/>
            </a:solidFill>
            <a:round/>
            <a:headEnd/>
            <a:tailEnd/>
          </a:ln>
        </p:spPr>
      </p:cxnSp>
      <p:pic>
        <p:nvPicPr>
          <p:cNvPr id="91" name="Grafik 2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29" y="3362359"/>
            <a:ext cx="758015" cy="855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" name="Picture 2" descr="http://www.condair.com/i/4702/720/520/0/news-condair-me-3-l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86" y="3441998"/>
            <a:ext cx="957312" cy="719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3" name="Picture 4" descr="http://www.condair.com/i/4368/720/520/0/prod-condair-h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58" y="3460936"/>
            <a:ext cx="1003382" cy="700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4" name="Textfeld 253"/>
          <p:cNvSpPr txBox="1"/>
          <p:nvPr/>
        </p:nvSpPr>
        <p:spPr>
          <a:xfrm>
            <a:off x="5123927" y="4463138"/>
            <a:ext cx="10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err="1" smtClean="0">
                <a:solidFill>
                  <a:prstClr val="black"/>
                </a:solidFill>
                <a:latin typeface="Calibri"/>
              </a:rPr>
              <a:t>Draabe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ML System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Textfeld 254"/>
          <p:cNvSpPr txBox="1"/>
          <p:nvPr/>
        </p:nvSpPr>
        <p:spPr>
          <a:xfrm>
            <a:off x="6282089" y="4515246"/>
            <a:ext cx="103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JetSpray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feld 255"/>
          <p:cNvSpPr txBox="1"/>
          <p:nvPr/>
        </p:nvSpPr>
        <p:spPr>
          <a:xfrm>
            <a:off x="1517594" y="4518904"/>
            <a:ext cx="95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ME Series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feld 256"/>
          <p:cNvSpPr txBox="1"/>
          <p:nvPr/>
        </p:nvSpPr>
        <p:spPr>
          <a:xfrm>
            <a:off x="2582143" y="4530603"/>
            <a:ext cx="107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HP Series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Textfeld 257"/>
          <p:cNvSpPr txBox="1"/>
          <p:nvPr/>
        </p:nvSpPr>
        <p:spPr>
          <a:xfrm>
            <a:off x="3744359" y="4524920"/>
            <a:ext cx="1052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DL Series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Textfeld 259"/>
          <p:cNvSpPr txBox="1"/>
          <p:nvPr/>
        </p:nvSpPr>
        <p:spPr>
          <a:xfrm>
            <a:off x="7436215" y="4515246"/>
            <a:ext cx="899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ABS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Textfeld 261"/>
          <p:cNvSpPr txBox="1"/>
          <p:nvPr/>
        </p:nvSpPr>
        <p:spPr>
          <a:xfrm>
            <a:off x="9531915" y="4525633"/>
            <a:ext cx="910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B500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Textfeld 263"/>
          <p:cNvSpPr txBox="1"/>
          <p:nvPr/>
        </p:nvSpPr>
        <p:spPr>
          <a:xfrm>
            <a:off x="8473600" y="4517425"/>
            <a:ext cx="926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UN Series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Rechteck 18"/>
          <p:cNvSpPr>
            <a:spLocks noChangeArrowheads="1"/>
          </p:cNvSpPr>
          <p:nvPr/>
        </p:nvSpPr>
        <p:spPr bwMode="auto">
          <a:xfrm>
            <a:off x="1473122" y="4954951"/>
            <a:ext cx="9012767" cy="1032681"/>
          </a:xfrm>
          <a:prstGeom prst="rect">
            <a:avLst/>
          </a:prstGeom>
          <a:noFill/>
          <a:ln w="3175" algn="ctr">
            <a:solidFill>
              <a:srgbClr val="006AB3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90000"/>
              </a:lnSpc>
              <a:buSzPct val="95000"/>
              <a:buFont typeface="Wingdings" pitchFamily="2" charset="2"/>
              <a:buNone/>
            </a:pP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Rechteck 277"/>
          <p:cNvSpPr>
            <a:spLocks noChangeArrowheads="1"/>
          </p:cNvSpPr>
          <p:nvPr/>
        </p:nvSpPr>
        <p:spPr bwMode="auto">
          <a:xfrm>
            <a:off x="1473122" y="4949806"/>
            <a:ext cx="9012767" cy="262133"/>
          </a:xfrm>
          <a:prstGeom prst="rect">
            <a:avLst/>
          </a:prstGeom>
          <a:solidFill>
            <a:srgbClr val="006AB3"/>
          </a:solidFill>
          <a:ln w="9525" algn="ctr">
            <a:solidFill>
              <a:srgbClr val="006AB3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Water Treatment </a:t>
            </a:r>
            <a:r>
              <a:rPr lang="en-US" sz="1600" dirty="0">
                <a:solidFill>
                  <a:prstClr val="white"/>
                </a:solidFill>
                <a:latin typeface="TheSansB HT5 Plain" pitchFamily="34" charset="0"/>
              </a:rPr>
              <a:t>S</a:t>
            </a:r>
            <a:r>
              <a:rPr lang="en-US" sz="1600" dirty="0" smtClean="0">
                <a:solidFill>
                  <a:prstClr val="white"/>
                </a:solidFill>
                <a:latin typeface="TheSansB HT5 Plain" pitchFamily="34" charset="0"/>
              </a:rPr>
              <a:t>ystems (reverse osmosis)</a:t>
            </a:r>
            <a:endParaRPr lang="en-US" sz="1600" dirty="0">
              <a:solidFill>
                <a:prstClr val="white"/>
              </a:solidFill>
              <a:latin typeface="TheSansB HT5 Plain" pitchFamily="34" charset="0"/>
            </a:endParaRPr>
          </a:p>
        </p:txBody>
      </p:sp>
      <p:pic>
        <p:nvPicPr>
          <p:cNvPr id="10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94" y="5295374"/>
            <a:ext cx="1091533" cy="656942"/>
          </a:xfrm>
          <a:prstGeom prst="rect">
            <a:avLst/>
          </a:prstGeom>
        </p:spPr>
      </p:pic>
      <p:pic>
        <p:nvPicPr>
          <p:cNvPr id="10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21" y="5322081"/>
            <a:ext cx="954138" cy="56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6" name="Textfeld 281"/>
          <p:cNvSpPr txBox="1"/>
          <p:nvPr/>
        </p:nvSpPr>
        <p:spPr>
          <a:xfrm>
            <a:off x="3626711" y="5595127"/>
            <a:ext cx="513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RO-A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Textfeld 282"/>
          <p:cNvSpPr txBox="1"/>
          <p:nvPr/>
        </p:nvSpPr>
        <p:spPr>
          <a:xfrm>
            <a:off x="7873921" y="5478045"/>
            <a:ext cx="990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Draabe</a:t>
            </a:r>
            <a:r>
              <a:rPr lang="de-CH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new </a:t>
            </a:r>
            <a:br>
              <a:rPr lang="de-CH" sz="1200" b="1" dirty="0" smtClean="0">
                <a:solidFill>
                  <a:prstClr val="black"/>
                </a:solidFill>
                <a:latin typeface="Calibri"/>
              </a:rPr>
            </a:br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generation</a:t>
            </a:r>
          </a:p>
        </p:txBody>
      </p:sp>
      <p:sp>
        <p:nvSpPr>
          <p:cNvPr id="108" name="Rechteck 283"/>
          <p:cNvSpPr/>
          <p:nvPr/>
        </p:nvSpPr>
        <p:spPr>
          <a:xfrm>
            <a:off x="6045121" y="5441239"/>
            <a:ext cx="637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ML</a:t>
            </a:r>
          </a:p>
          <a:p>
            <a:pPr algn="ctr"/>
            <a:r>
              <a:rPr lang="de-CH" sz="1200" b="1" dirty="0" smtClean="0">
                <a:solidFill>
                  <a:prstClr val="black"/>
                </a:solidFill>
                <a:latin typeface="Calibri"/>
              </a:rPr>
              <a:t>System</a:t>
            </a:r>
            <a:endParaRPr lang="de-CH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9" name="Picture 10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0" y="5287438"/>
            <a:ext cx="522668" cy="623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>
                <a:latin typeface="Franklin Gothic Book" panose="020B0503020102020204" pitchFamily="34" charset="0"/>
              </a:rPr>
              <a:t>Nortec EL</a:t>
            </a:r>
            <a:endParaRPr lang="en-CA" dirty="0">
              <a:latin typeface="Franklin Gothic Book" panose="020B05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791" y="156317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Nortec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launched in January 2016 replacing existing NH-EL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NHTC, NHPC, NHMC, etc. legacy models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Capacities from 5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/h to 200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69" y="1563174"/>
            <a:ext cx="3894448" cy="47843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89818" y="3249642"/>
          <a:ext cx="5904302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449">
                  <a:extLst>
                    <a:ext uri="{9D8B030D-6E8A-4147-A177-3AD203B41FA5}">
                      <a16:colId xmlns:a16="http://schemas.microsoft.com/office/drawing/2014/main" xmlns="" val="1356994375"/>
                    </a:ext>
                  </a:extLst>
                </a:gridCol>
                <a:gridCol w="3674853">
                  <a:extLst>
                    <a:ext uri="{9D8B030D-6E8A-4147-A177-3AD203B41FA5}">
                      <a16:colId xmlns:a16="http://schemas.microsoft.com/office/drawing/2014/main" xmlns="" val="456526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Feature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Benefit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12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Cylinder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Easy maintenance, brings humidifier</a:t>
                      </a:r>
                      <a:r>
                        <a:rPr lang="en-CA" baseline="0" dirty="0" smtClean="0"/>
                        <a:t> performance back to brand new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641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Touch screen integrated</a:t>
                      </a:r>
                      <a:r>
                        <a:rPr lang="en-CA" baseline="0" dirty="0" smtClean="0"/>
                        <a:t> controller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Full control over the humidifier,</a:t>
                      </a:r>
                      <a:r>
                        <a:rPr lang="en-CA" baseline="0" dirty="0" smtClean="0"/>
                        <a:t> BMS integration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333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OSHPD</a:t>
                      </a:r>
                      <a:r>
                        <a:rPr lang="en-CA" baseline="0" dirty="0" smtClean="0"/>
                        <a:t> certification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Seismically safe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3537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3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>
                <a:latin typeface="Franklin Gothic Book" panose="020B0503020102020204" pitchFamily="34" charset="0"/>
              </a:rPr>
              <a:t>Nortec RS</a:t>
            </a:r>
            <a:endParaRPr lang="en-CA" dirty="0">
              <a:latin typeface="Franklin Gothic Book" panose="020B05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790" y="1563174"/>
            <a:ext cx="565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Nortec RS has been launched since August 2015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Resistive element sales have increased significantly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launch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Capacities from 10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/h to 180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89818" y="3249642"/>
          <a:ext cx="5904302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449">
                  <a:extLst>
                    <a:ext uri="{9D8B030D-6E8A-4147-A177-3AD203B41FA5}">
                      <a16:colId xmlns:a16="http://schemas.microsoft.com/office/drawing/2014/main" xmlns="" val="1356994375"/>
                    </a:ext>
                  </a:extLst>
                </a:gridCol>
                <a:gridCol w="3674853">
                  <a:extLst>
                    <a:ext uri="{9D8B030D-6E8A-4147-A177-3AD203B41FA5}">
                      <a16:colId xmlns:a16="http://schemas.microsoft.com/office/drawing/2014/main" xmlns="" val="456526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Feature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Benefit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12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cs typeface="Arial" panose="020B0604020202020204" pitchFamily="34" charset="0"/>
                        </a:rPr>
                        <a:t>Resistive elements</a:t>
                      </a:r>
                      <a:endParaRPr lang="en-CA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dependency on water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(De-ionized, Reverse Osmosis, potable)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641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Touch screen integrated</a:t>
                      </a:r>
                      <a:r>
                        <a:rPr lang="en-CA" baseline="0" dirty="0" smtClean="0"/>
                        <a:t> controller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Full control over the humidifier,</a:t>
                      </a:r>
                      <a:r>
                        <a:rPr lang="en-CA" baseline="0" dirty="0" smtClean="0"/>
                        <a:t> BMS integration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333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SSR option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 is able to achieve +/- 1% RH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353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Scale Management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reduced maintenance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83413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06" y="1563174"/>
            <a:ext cx="3433754" cy="52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>
                <a:latin typeface="Franklin Gothic Book" panose="020B0503020102020204" pitchFamily="34" charset="0"/>
              </a:rPr>
              <a:t>Nortec GS</a:t>
            </a:r>
            <a:endParaRPr lang="en-CA" dirty="0">
              <a:latin typeface="Franklin Gothic Book" panose="020B05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818" y="1401165"/>
            <a:ext cx="5926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Nortec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GS launch Series 2 is newly launched (2020)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 secondary heat exchanger humidifier on the market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in 3 different options: CS, NX, MT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Capacities from 50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/h to 600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89818" y="3344528"/>
          <a:ext cx="5904302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449">
                  <a:extLst>
                    <a:ext uri="{9D8B030D-6E8A-4147-A177-3AD203B41FA5}">
                      <a16:colId xmlns:a16="http://schemas.microsoft.com/office/drawing/2014/main" xmlns="" val="1356994375"/>
                    </a:ext>
                  </a:extLst>
                </a:gridCol>
                <a:gridCol w="3674853">
                  <a:extLst>
                    <a:ext uri="{9D8B030D-6E8A-4147-A177-3AD203B41FA5}">
                      <a16:colId xmlns:a16="http://schemas.microsoft.com/office/drawing/2014/main" xmlns="" val="456526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Feature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Benefit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12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cs typeface="Arial" panose="020B0604020202020204" pitchFamily="34" charset="0"/>
                        </a:rPr>
                        <a:t>Secondary Heat exchanger</a:t>
                      </a:r>
                      <a:endParaRPr lang="en-CA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93% efficient</a:t>
                      </a:r>
                      <a:r>
                        <a:rPr lang="en-US" baseline="0" dirty="0" smtClean="0"/>
                        <a:t> (GS CS)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641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Touch screen integrated</a:t>
                      </a:r>
                      <a:r>
                        <a:rPr lang="en-CA" baseline="0" dirty="0" smtClean="0"/>
                        <a:t> controller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Full control over the humidifier,</a:t>
                      </a:r>
                      <a:r>
                        <a:rPr lang="en-CA" baseline="0" dirty="0" smtClean="0"/>
                        <a:t> BMS integration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333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Low NOx</a:t>
                      </a:r>
                      <a:r>
                        <a:rPr lang="en-CA" baseline="0" dirty="0" smtClean="0"/>
                        <a:t> available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Reduced GHG</a:t>
                      </a:r>
                      <a:r>
                        <a:rPr lang="en-CA" baseline="0" dirty="0" smtClean="0"/>
                        <a:t> emissions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353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New Exhaust Options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CPVC venting, BH venting, sealed combustion standard, all available for the</a:t>
                      </a:r>
                      <a:r>
                        <a:rPr lang="en-CA" baseline="0" dirty="0" smtClean="0"/>
                        <a:t> CS</a:t>
                      </a:r>
                      <a:endParaRPr lang="en-C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83413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537" y="2048146"/>
            <a:ext cx="5174463" cy="38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>
                <a:latin typeface="Franklin Gothic Book" panose="020B0503020102020204" pitchFamily="34" charset="0"/>
              </a:rPr>
              <a:t>Nortec ME, HP, DL</a:t>
            </a:r>
            <a:endParaRPr lang="en-CA" dirty="0">
              <a:latin typeface="Franklin Gothic Book" panose="020B0503020102020204" pitchFamily="34" charset="0"/>
            </a:endParaRPr>
          </a:p>
        </p:txBody>
      </p: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4659495" y="1211973"/>
            <a:ext cx="5542399" cy="5334000"/>
            <a:chOff x="3221038" y="1171575"/>
            <a:chExt cx="5541962" cy="5334000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859588" y="1804988"/>
              <a:ext cx="1903412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de-CH" altLang="en-US" sz="2800">
                <a:solidFill>
                  <a:srgbClr val="C0504D"/>
                </a:solidFill>
                <a:latin typeface="TheSansB HT5 Plain"/>
                <a:cs typeface="Arial" panose="020B0604020202020204" pitchFamily="34" charset="0"/>
              </a:endParaRPr>
            </a:p>
          </p:txBody>
        </p:sp>
        <p:sp>
          <p:nvSpPr>
            <p:cNvPr id="11" name="Rechteck 21"/>
            <p:cNvSpPr>
              <a:spLocks noChangeArrowheads="1"/>
            </p:cNvSpPr>
            <p:nvPr/>
          </p:nvSpPr>
          <p:spPr bwMode="auto">
            <a:xfrm flipH="1">
              <a:off x="6414461" y="1171575"/>
              <a:ext cx="53962" cy="5314950"/>
            </a:xfrm>
            <a:prstGeom prst="rect">
              <a:avLst/>
            </a:prstGeom>
            <a:solidFill>
              <a:srgbClr val="11203F"/>
            </a:solidFill>
            <a:ln w="9525" algn="ctr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/>
            <a:lstStyle>
              <a:lvl1pPr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endParaRPr lang="de-CH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Rechteck 22"/>
            <p:cNvSpPr>
              <a:spLocks noChangeArrowheads="1"/>
            </p:cNvSpPr>
            <p:nvPr/>
          </p:nvSpPr>
          <p:spPr bwMode="auto">
            <a:xfrm>
              <a:off x="3221038" y="1190625"/>
              <a:ext cx="46037" cy="5314950"/>
            </a:xfrm>
            <a:prstGeom prst="rect">
              <a:avLst/>
            </a:prstGeom>
            <a:solidFill>
              <a:srgbClr val="11203F"/>
            </a:solidFill>
            <a:ln w="9525" algn="ctr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/>
            <a:lstStyle>
              <a:lvl1pPr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SzPct val="95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endParaRPr lang="de-CH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06871" y="1225741"/>
            <a:ext cx="2082843" cy="2560392"/>
            <a:chOff x="668259" y="1141275"/>
            <a:chExt cx="1590113" cy="1947141"/>
          </a:xfrm>
        </p:grpSpPr>
        <p:grpSp>
          <p:nvGrpSpPr>
            <p:cNvPr id="14" name="Group 40"/>
            <p:cNvGrpSpPr/>
            <p:nvPr/>
          </p:nvGrpSpPr>
          <p:grpSpPr>
            <a:xfrm>
              <a:off x="668259" y="1141275"/>
              <a:ext cx="1590113" cy="1947141"/>
              <a:chOff x="-95977" y="3427674"/>
              <a:chExt cx="1326753" cy="2827930"/>
            </a:xfrm>
          </p:grpSpPr>
          <p:sp>
            <p:nvSpPr>
              <p:cNvPr id="16" name="Rechteck 18"/>
              <p:cNvSpPr>
                <a:spLocks noChangeArrowheads="1"/>
              </p:cNvSpPr>
              <p:nvPr/>
            </p:nvSpPr>
            <p:spPr bwMode="auto">
              <a:xfrm>
                <a:off x="-95977" y="3427674"/>
                <a:ext cx="1326314" cy="2827930"/>
              </a:xfrm>
              <a:prstGeom prst="rect">
                <a:avLst/>
              </a:prstGeom>
              <a:noFill/>
              <a:ln w="3175" algn="ctr">
                <a:solidFill>
                  <a:srgbClr val="006AB3"/>
                </a:solidFill>
                <a:round/>
                <a:headEnd/>
                <a:tailEnd type="triangle" w="med" len="med"/>
              </a:ln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ct val="90000"/>
                  </a:lnSpc>
                  <a:buSzPct val="95000"/>
                  <a:buFont typeface="Wingdings" pitchFamily="2" charset="2"/>
                  <a:buNone/>
                </a:pPr>
                <a:endParaRPr lang="en-US" sz="129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Rechteck 12"/>
              <p:cNvSpPr>
                <a:spLocks noChangeArrowheads="1"/>
              </p:cNvSpPr>
              <p:nvPr/>
            </p:nvSpPr>
            <p:spPr bwMode="auto">
              <a:xfrm>
                <a:off x="-88890" y="3441590"/>
                <a:ext cx="1319666" cy="424827"/>
              </a:xfrm>
              <a:prstGeom prst="rect">
                <a:avLst/>
              </a:prstGeom>
              <a:solidFill>
                <a:srgbClr val="006AB3"/>
              </a:solidFill>
              <a:ln w="9525" algn="ctr">
                <a:solidFill>
                  <a:srgbClr val="006AB3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1108" dirty="0">
                    <a:solidFill>
                      <a:prstClr val="white"/>
                    </a:solidFill>
                    <a:latin typeface="TheSansB HT5 Plain" pitchFamily="34" charset="0"/>
                  </a:rPr>
                  <a:t>Evaporators</a:t>
                </a:r>
              </a:p>
            </p:txBody>
          </p:sp>
        </p:grpSp>
        <p:pic>
          <p:nvPicPr>
            <p:cNvPr id="15" name="Picture 2" descr="http://www.condair.com/i/4702/720/520/0/news-condair-me-3-l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84" y="1612184"/>
              <a:ext cx="1490808" cy="9938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26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2" y="3262599"/>
            <a:ext cx="968018" cy="39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8439876" y="1246243"/>
            <a:ext cx="2082843" cy="2560392"/>
            <a:chOff x="8290708" y="1199374"/>
            <a:chExt cx="2082843" cy="256039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9" t="32730" r="33258" b="17270"/>
            <a:stretch/>
          </p:blipFill>
          <p:spPr bwMode="auto">
            <a:xfrm>
              <a:off x="8435333" y="1669166"/>
              <a:ext cx="1852045" cy="15435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40"/>
            <p:cNvGrpSpPr/>
            <p:nvPr/>
          </p:nvGrpSpPr>
          <p:grpSpPr>
            <a:xfrm>
              <a:off x="8290708" y="1199374"/>
              <a:ext cx="2082843" cy="2560392"/>
              <a:chOff x="-95977" y="3427674"/>
              <a:chExt cx="1326753" cy="2827930"/>
            </a:xfrm>
          </p:grpSpPr>
          <p:sp>
            <p:nvSpPr>
              <p:cNvPr id="21" name="Rechteck 18"/>
              <p:cNvSpPr>
                <a:spLocks noChangeArrowheads="1"/>
              </p:cNvSpPr>
              <p:nvPr/>
            </p:nvSpPr>
            <p:spPr bwMode="auto">
              <a:xfrm>
                <a:off x="-95977" y="3427674"/>
                <a:ext cx="1326314" cy="2827930"/>
              </a:xfrm>
              <a:prstGeom prst="rect">
                <a:avLst/>
              </a:prstGeom>
              <a:noFill/>
              <a:ln w="3175" algn="ctr">
                <a:solidFill>
                  <a:srgbClr val="006AB3"/>
                </a:solidFill>
                <a:round/>
                <a:headEnd/>
                <a:tailEnd type="triangle" w="med" len="med"/>
              </a:ln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ct val="90000"/>
                  </a:lnSpc>
                  <a:buSzPct val="95000"/>
                  <a:buFont typeface="Wingdings" pitchFamily="2" charset="2"/>
                  <a:buNone/>
                </a:pPr>
                <a:endParaRPr lang="en-US" sz="129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Rechteck 12"/>
              <p:cNvSpPr>
                <a:spLocks noChangeArrowheads="1"/>
              </p:cNvSpPr>
              <p:nvPr/>
            </p:nvSpPr>
            <p:spPr bwMode="auto">
              <a:xfrm>
                <a:off x="-88890" y="3441590"/>
                <a:ext cx="1319666" cy="424827"/>
              </a:xfrm>
              <a:prstGeom prst="rect">
                <a:avLst/>
              </a:prstGeom>
              <a:solidFill>
                <a:srgbClr val="006AB3"/>
              </a:solidFill>
              <a:ln w="9525" algn="ctr">
                <a:solidFill>
                  <a:srgbClr val="006AB3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1108" dirty="0">
                    <a:solidFill>
                      <a:prstClr val="white"/>
                    </a:solidFill>
                    <a:latin typeface="TheSansB HT5 Plain" pitchFamily="34" charset="0"/>
                  </a:rPr>
                  <a:t>Hybrid</a:t>
                </a:r>
              </a:p>
            </p:txBody>
          </p:sp>
        </p:grpSp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9849" y="3318713"/>
              <a:ext cx="993919" cy="4035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5238276" y="1230663"/>
            <a:ext cx="2082154" cy="2560392"/>
            <a:chOff x="5325073" y="1199374"/>
            <a:chExt cx="2082154" cy="2560392"/>
          </a:xfrm>
        </p:grpSpPr>
        <p:pic>
          <p:nvPicPr>
            <p:cNvPr id="18" name="Picture 4" descr="http://www.condair.com/i/4368/720/520/0/prod-condair-hp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527" y="1926892"/>
              <a:ext cx="1752138" cy="12083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23" name="Group 40"/>
            <p:cNvGrpSpPr/>
            <p:nvPr/>
          </p:nvGrpSpPr>
          <p:grpSpPr>
            <a:xfrm>
              <a:off x="5325073" y="1199374"/>
              <a:ext cx="2082154" cy="2560392"/>
              <a:chOff x="-95977" y="3427674"/>
              <a:chExt cx="1326314" cy="2827930"/>
            </a:xfrm>
          </p:grpSpPr>
          <p:sp>
            <p:nvSpPr>
              <p:cNvPr id="24" name="Rechteck 18"/>
              <p:cNvSpPr>
                <a:spLocks noChangeArrowheads="1"/>
              </p:cNvSpPr>
              <p:nvPr/>
            </p:nvSpPr>
            <p:spPr bwMode="auto">
              <a:xfrm>
                <a:off x="-95977" y="3427674"/>
                <a:ext cx="1326314" cy="2827930"/>
              </a:xfrm>
              <a:prstGeom prst="rect">
                <a:avLst/>
              </a:prstGeom>
              <a:noFill/>
              <a:ln w="3175" algn="ctr">
                <a:solidFill>
                  <a:srgbClr val="006AB3"/>
                </a:solidFill>
                <a:round/>
                <a:headEnd/>
                <a:tailEnd type="triangle" w="med" len="med"/>
              </a:ln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ct val="90000"/>
                  </a:lnSpc>
                  <a:buSzPct val="95000"/>
                  <a:buFont typeface="Wingdings" pitchFamily="2" charset="2"/>
                  <a:buNone/>
                </a:pPr>
                <a:endParaRPr lang="en-US" sz="129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Rechteck 12"/>
              <p:cNvSpPr>
                <a:spLocks noChangeArrowheads="1"/>
              </p:cNvSpPr>
              <p:nvPr/>
            </p:nvSpPr>
            <p:spPr bwMode="auto">
              <a:xfrm>
                <a:off x="-94437" y="3441589"/>
                <a:ext cx="1319666" cy="424827"/>
              </a:xfrm>
              <a:prstGeom prst="rect">
                <a:avLst/>
              </a:prstGeom>
              <a:solidFill>
                <a:srgbClr val="006AB3"/>
              </a:solidFill>
              <a:ln w="9525" algn="ctr">
                <a:solidFill>
                  <a:srgbClr val="006AB3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1108" dirty="0">
                    <a:solidFill>
                      <a:prstClr val="white"/>
                    </a:solidFill>
                    <a:latin typeface="TheSansB HT5 Plain" pitchFamily="34" charset="0"/>
                  </a:rPr>
                  <a:t>High Pressure nozzles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8526" y="3317364"/>
              <a:ext cx="1006031" cy="385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feld 19"/>
          <p:cNvSpPr txBox="1">
            <a:spLocks noChangeArrowheads="1"/>
          </p:cNvSpPr>
          <p:nvPr/>
        </p:nvSpPr>
        <p:spPr bwMode="auto">
          <a:xfrm>
            <a:off x="1692552" y="4102681"/>
            <a:ext cx="2743200" cy="116955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Compact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Easy to install &amp; use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Affordable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No need of RO </a:t>
            </a:r>
            <a:r>
              <a:rPr lang="en-GB" alt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water</a:t>
            </a:r>
          </a:p>
          <a:p>
            <a:pPr eaLnBrk="1" hangingPunct="1"/>
            <a:endParaRPr lang="en-GB" alt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Textfeld 20"/>
          <p:cNvSpPr txBox="1">
            <a:spLocks noChangeArrowheads="1"/>
          </p:cNvSpPr>
          <p:nvPr/>
        </p:nvSpPr>
        <p:spPr bwMode="auto">
          <a:xfrm>
            <a:off x="4940083" y="4104515"/>
            <a:ext cx="2664728" cy="138499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Regulation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Efficiency (if enough humid. distance)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No </a:t>
            </a:r>
            <a:r>
              <a:rPr lang="en-GB" alt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recirculation</a:t>
            </a:r>
          </a:p>
          <a:p>
            <a:pPr eaLnBrk="1" hangingPunct="1"/>
            <a:r>
              <a:rPr lang="en-GB" alt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+lower total cost for </a:t>
            </a:r>
            <a:r>
              <a:rPr lang="en-GB" altLang="en-US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mult</a:t>
            </a:r>
            <a:r>
              <a:rPr lang="en-GB" alt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. AHU</a:t>
            </a:r>
            <a:endParaRPr lang="en-GB" alt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/>
            <a:endParaRPr lang="en-GB" alt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" name="Textfeld 18"/>
          <p:cNvSpPr txBox="1">
            <a:spLocks noChangeArrowheads="1"/>
          </p:cNvSpPr>
          <p:nvPr/>
        </p:nvSpPr>
        <p:spPr bwMode="auto">
          <a:xfrm>
            <a:off x="8145447" y="4106351"/>
            <a:ext cx="2561896" cy="116588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Efficiency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Aerosol free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No wear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Maintenance</a:t>
            </a:r>
          </a:p>
          <a:p>
            <a:pPr eaLnBrk="1" hangingPunct="1"/>
            <a:r>
              <a:rPr lang="en-GB" alt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+ No recirculation</a:t>
            </a:r>
          </a:p>
          <a:p>
            <a:pPr eaLnBrk="1" hangingPunct="1"/>
            <a:endParaRPr lang="en-GB" alt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1681748" y="5341119"/>
            <a:ext cx="2743200" cy="1100077"/>
          </a:xfrm>
          <a:prstGeom prst="rect">
            <a:avLst/>
          </a:prstGeom>
          <a:solidFill>
            <a:srgbClr val="C00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- Poor Regulation</a:t>
            </a:r>
          </a:p>
          <a:p>
            <a:pPr eaLnBrk="1" hangingPunct="1"/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- Maintenance/Spares</a:t>
            </a:r>
          </a:p>
        </p:txBody>
      </p:sp>
      <p:sp>
        <p:nvSpPr>
          <p:cNvPr id="33" name="Textfeld 16"/>
          <p:cNvSpPr txBox="1">
            <a:spLocks noChangeArrowheads="1"/>
          </p:cNvSpPr>
          <p:nvPr/>
        </p:nvSpPr>
        <p:spPr bwMode="auto">
          <a:xfrm>
            <a:off x="4940463" y="5344789"/>
            <a:ext cx="2674396" cy="1100077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 Possibility of aerosols</a:t>
            </a:r>
          </a:p>
          <a:p>
            <a:pPr eaLnBrk="1" hangingPunct="1">
              <a:buFontTx/>
              <a:buChar char="-"/>
            </a:pP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 Waste water (if not enough </a:t>
            </a:r>
            <a:r>
              <a:rPr lang="en-GB" altLang="en-US" sz="16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absorp</a:t>
            </a:r>
            <a:r>
              <a:rPr lang="en-GB" altLang="en-US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. distance</a:t>
            </a: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  Wearing</a:t>
            </a:r>
          </a:p>
        </p:txBody>
      </p:sp>
      <p:sp>
        <p:nvSpPr>
          <p:cNvPr id="34" name="Textfeld 23"/>
          <p:cNvSpPr txBox="1">
            <a:spLocks noChangeArrowheads="1"/>
          </p:cNvSpPr>
          <p:nvPr/>
        </p:nvSpPr>
        <p:spPr bwMode="auto">
          <a:xfrm>
            <a:off x="8145447" y="5344788"/>
            <a:ext cx="2561896" cy="110007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GB" altLang="en-US" sz="1600">
                <a:solidFill>
                  <a:schemeClr val="bg1"/>
                </a:solidFill>
                <a:cs typeface="Arial" panose="020B0604020202020204" pitchFamily="34" charset="0"/>
              </a:rPr>
              <a:t>  Installation time </a:t>
            </a:r>
          </a:p>
        </p:txBody>
      </p:sp>
    </p:spTree>
    <p:extLst>
      <p:ext uri="{BB962C8B-B14F-4D97-AF65-F5344CB8AC3E}">
        <p14:creationId xmlns:p14="http://schemas.microsoft.com/office/powerpoint/2010/main" val="27729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>
                <a:latin typeface="Franklin Gothic Book" panose="020B0503020102020204" pitchFamily="34" charset="0"/>
              </a:rPr>
              <a:t>Nortec DL</a:t>
            </a:r>
            <a:endParaRPr lang="en-CA" dirty="0">
              <a:latin typeface="Franklin Gothic Book" panose="020B0503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5069" y="1550127"/>
            <a:ext cx="8852219" cy="4754058"/>
            <a:chOff x="1795069" y="1550127"/>
            <a:chExt cx="8852219" cy="4754058"/>
          </a:xfrm>
        </p:grpSpPr>
        <p:pic>
          <p:nvPicPr>
            <p:cNvPr id="35" name="Picture Placeholder 4" descr="DL - Sales Product Training - Final.pdf - Adobe Acrobat Reader DC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95069" y="1550127"/>
              <a:ext cx="8852219" cy="419753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106092" y="5934853"/>
              <a:ext cx="43586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*Provided by Others       **Optional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64764" y="1667906"/>
              <a:ext cx="767751" cy="405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00862" y="1609016"/>
              <a:ext cx="931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 smtClean="0"/>
                <a:t>*Backflow valve</a:t>
              </a:r>
              <a:endParaRPr lang="en-CA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663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2D559-48B7-F94D-8F90-FBA1C644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5" y="-357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Presentation Summary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F23FC815-6754-3047-A725-D9DE0DE21374}"/>
              </a:ext>
            </a:extLst>
          </p:cNvPr>
          <p:cNvSpPr/>
          <p:nvPr/>
        </p:nvSpPr>
        <p:spPr>
          <a:xfrm>
            <a:off x="196242" y="3481206"/>
            <a:ext cx="5411244" cy="10780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Studies 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Homo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Indooris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C483592F-D298-2547-91E8-F674ABB77404}"/>
              </a:ext>
            </a:extLst>
          </p:cNvPr>
          <p:cNvSpPr/>
          <p:nvPr/>
        </p:nvSpPr>
        <p:spPr>
          <a:xfrm>
            <a:off x="196242" y="5163627"/>
            <a:ext cx="5411244" cy="10780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Buildings can and must support healthy occupants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6DB591-6BBF-8745-8A50-6D358DDFF505}"/>
              </a:ext>
            </a:extLst>
          </p:cNvPr>
          <p:cNvSpPr txBox="1"/>
          <p:nvPr/>
        </p:nvSpPr>
        <p:spPr>
          <a:xfrm>
            <a:off x="5781369" y="3451123"/>
            <a:ext cx="5693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0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Humans and microbes share many things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New studies bring humidification to the forefront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1B95BF-1F9E-FB4E-AC48-27A2484B95F7}"/>
              </a:ext>
            </a:extLst>
          </p:cNvPr>
          <p:cNvSpPr txBox="1"/>
          <p:nvPr/>
        </p:nvSpPr>
        <p:spPr>
          <a:xfrm>
            <a:off x="5781368" y="5260750"/>
            <a:ext cx="5840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0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Resistance to minimum humidity is high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Resolving misconceptions to move forward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267128C-1120-D04F-8AED-13303FEB3ED5}"/>
              </a:ext>
            </a:extLst>
          </p:cNvPr>
          <p:cNvSpPr/>
          <p:nvPr/>
        </p:nvSpPr>
        <p:spPr>
          <a:xfrm>
            <a:off x="302579" y="1832648"/>
            <a:ext cx="5304906" cy="1078075"/>
          </a:xfrm>
          <a:prstGeom prst="roundRect">
            <a:avLst/>
          </a:prstGeom>
          <a:solidFill>
            <a:srgbClr val="0D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cloud of COVID–19       and a “silver lining”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02C204-D1FE-0540-B43A-45A081BD865D}"/>
              </a:ext>
            </a:extLst>
          </p:cNvPr>
          <p:cNvSpPr txBox="1"/>
          <p:nvPr/>
        </p:nvSpPr>
        <p:spPr>
          <a:xfrm>
            <a:off x="5781369" y="1954969"/>
            <a:ext cx="630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defTabSz="457200">
              <a:buClr>
                <a:srgbClr val="06539D"/>
              </a:buClr>
              <a:buFont typeface="Arial" panose="020B0604020202020204" pitchFamily="34" charset="0"/>
              <a:buChar char="•"/>
              <a:defRPr sz="2000" kern="10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pandemic has rearranged our priorities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39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built environment and health</a:t>
            </a:r>
          </a:p>
        </p:txBody>
      </p:sp>
    </p:spTree>
    <p:extLst>
      <p:ext uri="{BB962C8B-B14F-4D97-AF65-F5344CB8AC3E}">
        <p14:creationId xmlns:p14="http://schemas.microsoft.com/office/powerpoint/2010/main" val="15918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64457" y="2634309"/>
            <a:ext cx="4622428" cy="2902046"/>
            <a:chOff x="6791576" y="2721909"/>
            <a:chExt cx="3590882" cy="2324688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91576" y="2721909"/>
              <a:ext cx="3590882" cy="232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Ellipse 19"/>
            <p:cNvSpPr/>
            <p:nvPr/>
          </p:nvSpPr>
          <p:spPr>
            <a:xfrm>
              <a:off x="8347344" y="3233064"/>
              <a:ext cx="239672" cy="279127"/>
            </a:xfrm>
            <a:prstGeom prst="ellipse">
              <a:avLst/>
            </a:prstGeom>
            <a:noFill/>
            <a:ln w="38100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e 20"/>
            <p:cNvSpPr/>
            <p:nvPr/>
          </p:nvSpPr>
          <p:spPr>
            <a:xfrm rot="19000445">
              <a:off x="8982928" y="3744689"/>
              <a:ext cx="564435" cy="279127"/>
            </a:xfrm>
            <a:prstGeom prst="ellipse">
              <a:avLst/>
            </a:prstGeom>
            <a:noFill/>
            <a:ln w="38100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21"/>
            <p:cNvSpPr/>
            <p:nvPr/>
          </p:nvSpPr>
          <p:spPr>
            <a:xfrm rot="19262233">
              <a:off x="9610087" y="3180143"/>
              <a:ext cx="305764" cy="279127"/>
            </a:xfrm>
            <a:prstGeom prst="ellipse">
              <a:avLst/>
            </a:prstGeom>
            <a:noFill/>
            <a:ln w="38100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Lige forbindelse 22"/>
            <p:cNvCxnSpPr>
              <a:stCxn id="45" idx="1"/>
              <a:endCxn id="42" idx="2"/>
            </p:cNvCxnSpPr>
            <p:nvPr/>
          </p:nvCxnSpPr>
          <p:spPr>
            <a:xfrm flipH="1" flipV="1">
              <a:off x="8046997" y="3081479"/>
              <a:ext cx="335447" cy="192462"/>
            </a:xfrm>
            <a:prstGeom prst="line">
              <a:avLst/>
            </a:prstGeom>
            <a:ln w="38100">
              <a:solidFill>
                <a:srgbClr val="29C7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Lige forbindelse 23"/>
            <p:cNvCxnSpPr>
              <a:endCxn id="47" idx="6"/>
            </p:cNvCxnSpPr>
            <p:nvPr/>
          </p:nvCxnSpPr>
          <p:spPr>
            <a:xfrm flipH="1">
              <a:off x="9881843" y="2894152"/>
              <a:ext cx="457175" cy="316884"/>
            </a:xfrm>
            <a:prstGeom prst="line">
              <a:avLst/>
            </a:prstGeom>
            <a:ln w="38100">
              <a:solidFill>
                <a:srgbClr val="29C7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Lige forbindelse 24"/>
            <p:cNvCxnSpPr>
              <a:stCxn id="46" idx="4"/>
            </p:cNvCxnSpPr>
            <p:nvPr/>
          </p:nvCxnSpPr>
          <p:spPr>
            <a:xfrm>
              <a:off x="9349859" y="3985780"/>
              <a:ext cx="989160" cy="1011670"/>
            </a:xfrm>
            <a:prstGeom prst="line">
              <a:avLst/>
            </a:prstGeom>
            <a:ln w="38100">
              <a:solidFill>
                <a:srgbClr val="29C7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Ellipse 26"/>
            <p:cNvSpPr/>
            <p:nvPr/>
          </p:nvSpPr>
          <p:spPr>
            <a:xfrm>
              <a:off x="7471487" y="3572423"/>
              <a:ext cx="483795" cy="738641"/>
            </a:xfrm>
            <a:prstGeom prst="ellipse">
              <a:avLst/>
            </a:prstGeom>
            <a:noFill/>
            <a:ln w="38100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Lige forbindelse 27"/>
            <p:cNvCxnSpPr>
              <a:stCxn id="52" idx="2"/>
            </p:cNvCxnSpPr>
            <p:nvPr/>
          </p:nvCxnSpPr>
          <p:spPr>
            <a:xfrm flipH="1" flipV="1">
              <a:off x="7025615" y="3887785"/>
              <a:ext cx="445873" cy="53959"/>
            </a:xfrm>
            <a:prstGeom prst="line">
              <a:avLst/>
            </a:prstGeom>
            <a:ln w="38100">
              <a:solidFill>
                <a:srgbClr val="29C7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 smtClean="0">
                <a:latin typeface="Franklin Gothic Book" panose="020B0503020102020204" pitchFamily="34" charset="0"/>
              </a:rPr>
              <a:t>ML Series</a:t>
            </a:r>
            <a:endParaRPr lang="en-CA" dirty="0">
              <a:latin typeface="Franklin Gothic Book" panose="020B0503020102020204" pitchFamily="34" charset="0"/>
            </a:endParaRPr>
          </a:p>
        </p:txBody>
      </p:sp>
      <p:sp>
        <p:nvSpPr>
          <p:cNvPr id="35" name="Pladsholder til tekst 7"/>
          <p:cNvSpPr txBox="1">
            <a:spLocks/>
          </p:cNvSpPr>
          <p:nvPr/>
        </p:nvSpPr>
        <p:spPr>
          <a:xfrm>
            <a:off x="359178" y="1782431"/>
            <a:ext cx="5412099" cy="5045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No compromise on components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Danfoss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oil free high pressure pump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Stainless steel valves, fittings and couplings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Tailor made for any application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Variant configuration of pre-defined modules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Custom project design (Optional)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Long time robustness and reliability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for industrial application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Also for dust intolerant applications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No compromise on hygienic safety</a:t>
            </a:r>
          </a:p>
          <a:p>
            <a:pPr marL="742932" lvl="2" indent="-285744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Bureau Veritas Quality International</a:t>
            </a:r>
          </a:p>
          <a:p>
            <a:pPr marL="742932" lvl="2" indent="-285744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ISO 22000/HACCP certified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0621423" y="1622898"/>
            <a:ext cx="1405446" cy="1451974"/>
            <a:chOff x="10378235" y="1781091"/>
            <a:chExt cx="1405446" cy="1451974"/>
          </a:xfrm>
        </p:grpSpPr>
        <p:pic>
          <p:nvPicPr>
            <p:cNvPr id="37" name="Picture 4" descr="F:\Salg\Marketing\Fotoarkiv\FOTO ARKIV\Lasse Hyldager produktbilleder_nov2012\Jpegs\Jpegs\13749 - UNO -1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78235" y="1781091"/>
              <a:ext cx="1405446" cy="1194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kstboks 12"/>
            <p:cNvSpPr txBox="1"/>
            <p:nvPr/>
          </p:nvSpPr>
          <p:spPr>
            <a:xfrm>
              <a:off x="10477142" y="2958969"/>
              <a:ext cx="936862" cy="27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Uno (or Solo)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26939" y="5212795"/>
            <a:ext cx="1654452" cy="859002"/>
            <a:chOff x="9511792" y="4953755"/>
            <a:chExt cx="1654452" cy="859002"/>
          </a:xfrm>
        </p:grpSpPr>
        <p:pic>
          <p:nvPicPr>
            <p:cNvPr id="39" name="Picture 7" descr="F:\Salg\Marketing\Fotoarkiv\Foto\Produktbilleder\Modules\ML Flex_dobbelt dyse_180806_1675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9511792" y="4953755"/>
              <a:ext cx="1654452" cy="859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kstboks 15"/>
            <p:cNvSpPr txBox="1"/>
            <p:nvPr/>
          </p:nvSpPr>
          <p:spPr>
            <a:xfrm>
              <a:off x="10060422" y="5494533"/>
              <a:ext cx="906174" cy="27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Flex dual bar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36560" y="2937256"/>
            <a:ext cx="1310095" cy="2549635"/>
            <a:chOff x="5900466" y="2721909"/>
            <a:chExt cx="1310095" cy="2549635"/>
          </a:xfrm>
        </p:grpSpPr>
        <p:sp>
          <p:nvSpPr>
            <p:cNvPr id="36" name="Tekstboks 10"/>
            <p:cNvSpPr txBox="1"/>
            <p:nvPr/>
          </p:nvSpPr>
          <p:spPr>
            <a:xfrm>
              <a:off x="5991102" y="4997448"/>
              <a:ext cx="873296" cy="27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MLP RO 300</a:t>
              </a:r>
            </a:p>
          </p:txBody>
        </p:sp>
        <p:pic>
          <p:nvPicPr>
            <p:cNvPr id="43" name="Picture 3" descr="F:\Salg\Marketing\Fotoarkiv\FOTO ARKIV\Lasse Hyldager produktbilleder_nov2012\Jpegs\Jpegs\13749 - MLP RO 300 -1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00466" y="2721909"/>
              <a:ext cx="1310095" cy="242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086903" y="1731411"/>
            <a:ext cx="1587234" cy="1351770"/>
            <a:chOff x="7425891" y="1768415"/>
            <a:chExt cx="1587234" cy="1351770"/>
          </a:xfrm>
        </p:grpSpPr>
        <p:pic>
          <p:nvPicPr>
            <p:cNvPr id="42" name="Picture 8" descr="F:\Salg\Marketing\Fotoarkiv\Foto\Produktbilleder\Modules\Princess 2_fritlagt_300dpi.tif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25891" y="1768415"/>
              <a:ext cx="1587234" cy="1351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kstboks 18"/>
            <p:cNvSpPr txBox="1"/>
            <p:nvPr/>
          </p:nvSpPr>
          <p:spPr>
            <a:xfrm>
              <a:off x="7683168" y="1819435"/>
              <a:ext cx="624294" cy="27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Princess</a:t>
              </a:r>
            </a:p>
          </p:txBody>
        </p:sp>
      </p:grpSp>
      <p:sp>
        <p:nvSpPr>
          <p:cNvPr id="51" name="Ellipse 25"/>
          <p:cNvSpPr/>
          <p:nvPr/>
        </p:nvSpPr>
        <p:spPr>
          <a:xfrm>
            <a:off x="10349148" y="2692287"/>
            <a:ext cx="405017" cy="40373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143"/>
          <a:stretch/>
        </p:blipFill>
        <p:spPr bwMode="auto">
          <a:xfrm>
            <a:off x="1477742" y="1037636"/>
            <a:ext cx="2619805" cy="88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5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Salt Lake City example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Chart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8" y="2425569"/>
            <a:ext cx="10977196" cy="410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674" y="1072139"/>
            <a:ext cx="3900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40,000 CFM AHU in Salt Lake City, Utah.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Cold snowy winters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Relatively wet shoulder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Dry, hot summers</a:t>
            </a:r>
          </a:p>
        </p:txBody>
      </p:sp>
    </p:spTree>
    <p:extLst>
      <p:ext uri="{BB962C8B-B14F-4D97-AF65-F5344CB8AC3E}">
        <p14:creationId xmlns:p14="http://schemas.microsoft.com/office/powerpoint/2010/main" val="16230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7" y="1134699"/>
            <a:ext cx="5518096" cy="55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25595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cs typeface="Arial" panose="020B0604020202020204" pitchFamily="34" charset="0"/>
              </a:rPr>
              <a:t>Two types of dehumidifiers: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0321" y="2225798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cs typeface="Arial" panose="020B0604020202020204" pitchFamily="34" charset="0"/>
              </a:rPr>
              <a:t>Condensing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8118062" y="2218350"/>
            <a:ext cx="10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cs typeface="Arial" panose="020B0604020202020204" pitchFamily="34" charset="0"/>
              </a:rPr>
              <a:t>Desiccant</a:t>
            </a:r>
          </a:p>
        </p:txBody>
      </p:sp>
      <p:pic>
        <p:nvPicPr>
          <p:cNvPr id="8" name="Picture 2" descr="Image result for condensing dehumidif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" y="2819399"/>
            <a:ext cx="4740004" cy="328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22" y="2587514"/>
            <a:ext cx="6185242" cy="37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16165" y="1372387"/>
            <a:ext cx="4988435" cy="5186675"/>
            <a:chOff x="2086303" y="1152580"/>
            <a:chExt cx="4988435" cy="5186675"/>
          </a:xfrm>
        </p:grpSpPr>
        <p:pic>
          <p:nvPicPr>
            <p:cNvPr id="9" name="Inhaltsplatzhalt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91" r="4340" b="4403"/>
            <a:stretch/>
          </p:blipFill>
          <p:spPr>
            <a:xfrm>
              <a:off x="2545372" y="1152580"/>
              <a:ext cx="4529366" cy="5089594"/>
            </a:xfrm>
            <a:prstGeom prst="rect">
              <a:avLst/>
            </a:prstGeom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 rot="16200000">
              <a:off x="1754579" y="4907681"/>
              <a:ext cx="11866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dirty="0" smtClean="0"/>
                <a:t>Desiccant dryers</a:t>
              </a:r>
              <a:endParaRPr lang="en-GB" altLang="de-DE" dirty="0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 rot="16200000">
              <a:off x="1570538" y="3109627"/>
              <a:ext cx="1554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dirty="0" smtClean="0"/>
                <a:t>Condensing dehumidifiers</a:t>
              </a:r>
              <a:endParaRPr lang="en-GB" altLang="de-DE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297115" y="5662247"/>
              <a:ext cx="3604846" cy="677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38739" y="5609495"/>
              <a:ext cx="32528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dirty="0" smtClean="0"/>
                <a:t>23       32        41       50        59       68        77        86       95</a:t>
              </a:r>
              <a:endParaRPr lang="en-CA" sz="105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0640" y="5881635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°F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1064" y="1337095"/>
            <a:ext cx="8011901" cy="4571288"/>
            <a:chOff x="3211065" y="2274967"/>
            <a:chExt cx="5786286" cy="3633415"/>
          </a:xfrm>
        </p:grpSpPr>
        <p:grpSp>
          <p:nvGrpSpPr>
            <p:cNvPr id="10" name="Group 9"/>
            <p:cNvGrpSpPr/>
            <p:nvPr/>
          </p:nvGrpSpPr>
          <p:grpSpPr>
            <a:xfrm>
              <a:off x="3211065" y="2274967"/>
              <a:ext cx="5786286" cy="3633415"/>
              <a:chOff x="1599844" y="2920945"/>
              <a:chExt cx="5716469" cy="34933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99844" y="2920945"/>
                <a:ext cx="5716469" cy="3493398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 bwMode="auto">
              <a:xfrm flipH="1" flipV="1">
                <a:off x="6080211" y="4894649"/>
                <a:ext cx="731126" cy="411555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4804787" y="5306204"/>
                <a:ext cx="2016224" cy="0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4804787" y="5306204"/>
                <a:ext cx="504056" cy="2880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4786963" y="5294832"/>
                <a:ext cx="797946" cy="2994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7310196" y="4950130"/>
              <a:ext cx="199025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CA" sz="1200" b="1" dirty="0" smtClean="0">
                  <a:solidFill>
                    <a:srgbClr val="FF0000"/>
                  </a:solidFill>
                </a:rPr>
                <a:t>3</a:t>
              </a:r>
              <a:endParaRPr lang="en-CA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65363" y="5088629"/>
              <a:ext cx="199025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CA" sz="1200" b="1" dirty="0" smtClean="0">
                  <a:solidFill>
                    <a:srgbClr val="FF0000"/>
                  </a:solidFill>
                </a:rPr>
                <a:t>2</a:t>
              </a:r>
              <a:endParaRPr lang="en-CA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Inhaltsplatzhalter 1"/>
          <p:cNvSpPr txBox="1">
            <a:spLocks/>
          </p:cNvSpPr>
          <p:nvPr/>
        </p:nvSpPr>
        <p:spPr bwMode="auto">
          <a:xfrm>
            <a:off x="898958" y="1838910"/>
            <a:ext cx="3947487" cy="16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3988" indent="-153988" algn="l" rtl="0" eaLnBrk="0" fontAlgn="base" hangingPunct="0">
              <a:spcBef>
                <a:spcPct val="30000"/>
              </a:spcBef>
              <a:spcAft>
                <a:spcPct val="30000"/>
              </a:spcAft>
              <a:buSzPct val="95000"/>
              <a:buFont typeface="Wingdings" panose="05000000000000000000" pitchFamily="2" charset="2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81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en-CA" altLang="de-DE" kern="0" dirty="0">
                <a:solidFill>
                  <a:srgbClr val="000000"/>
                </a:solidFill>
              </a:rPr>
              <a:t>Drying Process</a:t>
            </a:r>
          </a:p>
          <a:p>
            <a:pPr marL="0" indent="0" eaLnBrk="1" hangingPunct="1">
              <a:defRPr/>
            </a:pPr>
            <a:r>
              <a:rPr lang="en-CA" altLang="de-DE" sz="1600" kern="0" dirty="0">
                <a:solidFill>
                  <a:srgbClr val="FF0000"/>
                </a:solidFill>
              </a:rPr>
              <a:t>1.   Process Air </a:t>
            </a:r>
          </a:p>
          <a:p>
            <a:pPr marL="0" indent="0" eaLnBrk="1" hangingPunct="1">
              <a:defRPr/>
            </a:pPr>
            <a:r>
              <a:rPr lang="en-CA" altLang="de-DE" sz="1600" kern="0" dirty="0">
                <a:solidFill>
                  <a:srgbClr val="FF0000"/>
                </a:solidFill>
              </a:rPr>
              <a:t>2.   Dry Air (ideal process)</a:t>
            </a:r>
          </a:p>
          <a:p>
            <a:pPr marL="0" indent="0" eaLnBrk="1" hangingPunct="1">
              <a:defRPr/>
            </a:pPr>
            <a:r>
              <a:rPr lang="en-CA" altLang="de-DE" sz="1600" kern="0" dirty="0">
                <a:solidFill>
                  <a:srgbClr val="FF0000"/>
                </a:solidFill>
              </a:rPr>
              <a:t>3.   Dry Air (rotor heat transfer)</a:t>
            </a:r>
          </a:p>
          <a:p>
            <a:pPr marL="0" lvl="0" indent="0" eaLnBrk="1" hangingPunct="1">
              <a:defRPr/>
            </a:pPr>
            <a:endParaRPr lang="en-CA" altLang="de-DE" sz="1600" kern="0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744" y="3875992"/>
            <a:ext cx="2351926" cy="196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30000"/>
              </a:spcBef>
              <a:spcAft>
                <a:spcPct val="30000"/>
              </a:spcAft>
              <a:buSzPct val="95000"/>
              <a:buFont typeface="Wingdings" panose="05000000000000000000" pitchFamily="2" charset="2"/>
              <a:defRPr/>
            </a:pPr>
            <a:r>
              <a:rPr lang="en-CA" altLang="de-DE" kern="0" dirty="0">
                <a:solidFill>
                  <a:srgbClr val="000000"/>
                </a:solidFill>
              </a:rPr>
              <a:t>Reactivation Process</a:t>
            </a:r>
          </a:p>
          <a:p>
            <a:pPr lvl="0" fontAlgn="base">
              <a:spcBef>
                <a:spcPct val="30000"/>
              </a:spcBef>
              <a:spcAft>
                <a:spcPct val="30000"/>
              </a:spcAft>
              <a:buSzPct val="95000"/>
              <a:buFont typeface="Wingdings" panose="05000000000000000000" pitchFamily="2" charset="2"/>
              <a:defRPr/>
            </a:pPr>
            <a:r>
              <a:rPr lang="en-CA" altLang="de-DE" sz="1600" kern="0" dirty="0">
                <a:solidFill>
                  <a:srgbClr val="000000"/>
                </a:solidFill>
              </a:rPr>
              <a:t>1. Regeneration Air</a:t>
            </a:r>
          </a:p>
          <a:p>
            <a:pPr lvl="0" fontAlgn="base">
              <a:spcBef>
                <a:spcPct val="30000"/>
              </a:spcBef>
              <a:spcAft>
                <a:spcPct val="30000"/>
              </a:spcAft>
              <a:buSzPct val="95000"/>
              <a:buFont typeface="Wingdings" panose="05000000000000000000" pitchFamily="2" charset="2"/>
              <a:defRPr/>
            </a:pPr>
            <a:r>
              <a:rPr lang="en-CA" altLang="de-DE" sz="1600" kern="0" dirty="0" smtClean="0">
                <a:solidFill>
                  <a:srgbClr val="000000"/>
                </a:solidFill>
              </a:rPr>
              <a:t>2. </a:t>
            </a:r>
            <a:r>
              <a:rPr lang="en-CA" altLang="de-DE" sz="1600" kern="0" dirty="0">
                <a:solidFill>
                  <a:srgbClr val="000000"/>
                </a:solidFill>
              </a:rPr>
              <a:t>Reactivation Heater</a:t>
            </a:r>
          </a:p>
          <a:p>
            <a:pPr lvl="0" fontAlgn="base">
              <a:spcBef>
                <a:spcPct val="30000"/>
              </a:spcBef>
              <a:spcAft>
                <a:spcPct val="30000"/>
              </a:spcAft>
              <a:buSzPct val="95000"/>
              <a:buFont typeface="Wingdings" panose="05000000000000000000" pitchFamily="2" charset="2"/>
              <a:defRPr/>
            </a:pPr>
            <a:r>
              <a:rPr lang="en-CA" altLang="de-DE" sz="1600" kern="0" dirty="0" smtClean="0">
                <a:solidFill>
                  <a:srgbClr val="000000"/>
                </a:solidFill>
              </a:rPr>
              <a:t>3. </a:t>
            </a:r>
            <a:r>
              <a:rPr lang="en-CA" altLang="de-DE" sz="1600" kern="0" dirty="0">
                <a:solidFill>
                  <a:srgbClr val="000000"/>
                </a:solidFill>
              </a:rPr>
              <a:t>Wet Air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38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208234"/>
              </p:ext>
            </p:extLst>
          </p:nvPr>
        </p:nvGraphicFramePr>
        <p:xfrm>
          <a:off x="1798645" y="1121748"/>
          <a:ext cx="8712968" cy="5513706"/>
        </p:xfrm>
        <a:graphic>
          <a:graphicData uri="http://schemas.openxmlformats.org/drawingml/2006/table">
            <a:tbl>
              <a:tblPr/>
              <a:tblGrid>
                <a:gridCol w="2334232">
                  <a:extLst>
                    <a:ext uri="{9D8B030D-6E8A-4147-A177-3AD203B41FA5}">
                      <a16:colId xmlns:a16="http://schemas.microsoft.com/office/drawing/2014/main" xmlns="" val="2532891026"/>
                    </a:ext>
                  </a:extLst>
                </a:gridCol>
                <a:gridCol w="2418296">
                  <a:extLst>
                    <a:ext uri="{9D8B030D-6E8A-4147-A177-3AD203B41FA5}">
                      <a16:colId xmlns:a16="http://schemas.microsoft.com/office/drawing/2014/main" xmlns="" val="35056050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338608618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6400965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of application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Humidity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(°F)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6596022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Antiquities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and repair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45-50%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71-78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0199264"/>
                  </a:ext>
                </a:extLst>
              </a:tr>
              <a:tr h="380372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Automotive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Manufacturing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45-55%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1175633"/>
                  </a:ext>
                </a:extLst>
              </a:tr>
              <a:tr h="32869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 spraying plant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0536698"/>
                  </a:ext>
                </a:extLst>
              </a:tr>
              <a:tr h="42103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Library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Book Warehouse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7559918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 rooms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35-55%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3944089"/>
                  </a:ext>
                </a:extLst>
              </a:tr>
              <a:tr h="340063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room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75-82 (64-70)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4118918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room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71-75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5193054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Nursery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96428942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Furniture industry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Veneer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62-67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4827917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Furniture production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67-71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8059064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Manufacturing of clamping plates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50-55%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57-71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8747287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Wooden furniture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50-55%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57-67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5208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2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917964"/>
              </p:ext>
            </p:extLst>
          </p:nvPr>
        </p:nvGraphicFramePr>
        <p:xfrm>
          <a:off x="1798646" y="1130377"/>
          <a:ext cx="8712968" cy="4897318"/>
        </p:xfrm>
        <a:graphic>
          <a:graphicData uri="http://schemas.openxmlformats.org/drawingml/2006/table">
            <a:tbl>
              <a:tblPr/>
              <a:tblGrid>
                <a:gridCol w="2334232">
                  <a:extLst>
                    <a:ext uri="{9D8B030D-6E8A-4147-A177-3AD203B41FA5}">
                      <a16:colId xmlns:a16="http://schemas.microsoft.com/office/drawing/2014/main" xmlns="" val="2532891026"/>
                    </a:ext>
                  </a:extLst>
                </a:gridCol>
                <a:gridCol w="2418296">
                  <a:extLst>
                    <a:ext uri="{9D8B030D-6E8A-4147-A177-3AD203B41FA5}">
                      <a16:colId xmlns:a16="http://schemas.microsoft.com/office/drawing/2014/main" xmlns="" val="35056050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338608618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6400965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of application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Humidity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(°F)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6596022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Fashion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Tannery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65-70%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53-71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30199264"/>
                  </a:ext>
                </a:extLst>
              </a:tr>
              <a:tr h="380372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of furs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44-53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11175633"/>
                  </a:ext>
                </a:extLst>
              </a:tr>
              <a:tr h="328695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Spinning mill / silk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90536698"/>
                  </a:ext>
                </a:extLst>
              </a:tr>
              <a:tr h="421034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Museums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Paintings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67-78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87559918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Paper industry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62-71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73944089"/>
                  </a:ext>
                </a:extLst>
              </a:tr>
              <a:tr h="340063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Rotary printing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64118918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Screen printing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75-78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45193054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Processing (binding/cutting)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75-89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96428942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Pharmeceutical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material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30-40%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73-84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4827917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Penicillin 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8059064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Tablet press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35-50%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73-84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874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0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130800"/>
              </p:ext>
            </p:extLst>
          </p:nvPr>
        </p:nvGraphicFramePr>
        <p:xfrm>
          <a:off x="1798645" y="1139001"/>
          <a:ext cx="8712968" cy="3740313"/>
        </p:xfrm>
        <a:graphic>
          <a:graphicData uri="http://schemas.openxmlformats.org/drawingml/2006/table">
            <a:tbl>
              <a:tblPr/>
              <a:tblGrid>
                <a:gridCol w="2334232">
                  <a:extLst>
                    <a:ext uri="{9D8B030D-6E8A-4147-A177-3AD203B41FA5}">
                      <a16:colId xmlns:a16="http://schemas.microsoft.com/office/drawing/2014/main" xmlns="" val="2532891026"/>
                    </a:ext>
                  </a:extLst>
                </a:gridCol>
                <a:gridCol w="2418296">
                  <a:extLst>
                    <a:ext uri="{9D8B030D-6E8A-4147-A177-3AD203B41FA5}">
                      <a16:colId xmlns:a16="http://schemas.microsoft.com/office/drawing/2014/main" xmlns="" val="35056050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338608618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6400965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of application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Humidity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(°F)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6596022"/>
                  </a:ext>
                </a:extLst>
              </a:tr>
              <a:tr h="432049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Clean room technology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Electronic equipment for microscopy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40-45%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788" marR="6788" marT="6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30199264"/>
                  </a:ext>
                </a:extLst>
              </a:tr>
              <a:tr h="380372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Wafer production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40-45%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11175633"/>
                  </a:ext>
                </a:extLst>
              </a:tr>
              <a:tr h="32869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Confectionery industry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of yeast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60-75%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35-44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90536698"/>
                  </a:ext>
                </a:extLst>
              </a:tr>
              <a:tr h="330730">
                <a:tc vMerge="1">
                  <a:txBody>
                    <a:bodyPr/>
                    <a:lstStyle/>
                    <a:p>
                      <a:pPr algn="l" fontAlgn="b"/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Flour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50-60%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62-80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87559918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Chocolate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60-65%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67-73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73944089"/>
                  </a:ext>
                </a:extLst>
              </a:tr>
              <a:tr h="340063">
                <a:tc>
                  <a:txBody>
                    <a:bodyPr/>
                    <a:lstStyle/>
                    <a:p>
                      <a:pPr algn="l" fontAlgn="b"/>
                      <a:endParaRPr lang="en-CA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Dried fruit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53-58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64118918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Sugar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45193054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Tobacco Inudstry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tabacco storage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60-65%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73-76</a:t>
                      </a:r>
                    </a:p>
                  </a:txBody>
                  <a:tcPr marL="6788" marR="6788" marT="6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96428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3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217284"/>
              </p:ext>
            </p:extLst>
          </p:nvPr>
        </p:nvGraphicFramePr>
        <p:xfrm>
          <a:off x="2227696" y="1308896"/>
          <a:ext cx="7848871" cy="496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821">
                  <a:extLst>
                    <a:ext uri="{9D8B030D-6E8A-4147-A177-3AD203B41FA5}">
                      <a16:colId xmlns:a16="http://schemas.microsoft.com/office/drawing/2014/main" xmlns="" val="478197415"/>
                    </a:ext>
                  </a:extLst>
                </a:gridCol>
                <a:gridCol w="5117050">
                  <a:extLst>
                    <a:ext uri="{9D8B030D-6E8A-4147-A177-3AD203B41FA5}">
                      <a16:colId xmlns:a16="http://schemas.microsoft.com/office/drawing/2014/main" xmlns="" val="1478687768"/>
                    </a:ext>
                  </a:extLst>
                </a:gridCol>
              </a:tblGrid>
              <a:tr h="4830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Features</a:t>
                      </a:r>
                      <a:endParaRPr lang="en-CA" sz="1400" b="1" kern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Benefits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4235531"/>
                  </a:ext>
                </a:extLst>
              </a:tr>
              <a:tr h="8611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Insulated Casing as Standard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Allows for installation outside of cold areas</a:t>
                      </a:r>
                      <a:endParaRPr lang="en-CA" sz="1400" ker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Noise Reduction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32949075"/>
                  </a:ext>
                </a:extLst>
              </a:tr>
              <a:tr h="1619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PLC with touch screen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Service and Fault alarms, including log</a:t>
                      </a:r>
                      <a:endParaRPr lang="en-CA" sz="1400" ker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Modbus and other communication protocols available</a:t>
                      </a:r>
                      <a:endParaRPr lang="en-CA" sz="1400" ker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Andriod/Iphone app available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38068603"/>
                  </a:ext>
                </a:extLst>
              </a:tr>
              <a:tr h="381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Self-regulating PTC heaters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Extremely safe, cannot overheat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92158279"/>
                  </a:ext>
                </a:extLst>
              </a:tr>
              <a:tr h="381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Fully packaged unit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Fans installed inside for quiet operation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7625801"/>
                  </a:ext>
                </a:extLst>
              </a:tr>
              <a:tr h="8611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1-side service access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Allows for wall mounting</a:t>
                      </a:r>
                      <a:endParaRPr lang="en-CA" sz="1400" ker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>
                          <a:effectLst/>
                        </a:rPr>
                        <a:t>Stackable units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23424338"/>
                  </a:ext>
                </a:extLst>
              </a:tr>
              <a:tr h="381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UL certified</a:t>
                      </a:r>
                      <a:endParaRPr lang="en-CA" sz="1400" b="1" kern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600" kern="0" dirty="0">
                          <a:effectLst/>
                        </a:rPr>
                        <a:t>Only UL certified desiccant dryer on the market</a:t>
                      </a:r>
                      <a:endParaRPr lang="en-CA" sz="1400" b="1" kern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4246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4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B555BA-9238-284F-BA35-96E81A9B10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8" r="6437"/>
          <a:stretch/>
        </p:blipFill>
        <p:spPr>
          <a:xfrm>
            <a:off x="474945" y="1395208"/>
            <a:ext cx="6301222" cy="50451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CC60E8-3208-7044-8492-AE1E602C83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383" y="1395209"/>
            <a:ext cx="4275550" cy="50451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5542D771-A8E3-D149-A345-394E0231A2A3}"/>
              </a:ext>
            </a:extLst>
          </p:cNvPr>
          <p:cNvSpPr txBox="1">
            <a:spLocks/>
          </p:cNvSpPr>
          <p:nvPr/>
        </p:nvSpPr>
        <p:spPr>
          <a:xfrm>
            <a:off x="474945" y="239823"/>
            <a:ext cx="10515600" cy="687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My journey to you started around 1983 </a:t>
            </a:r>
          </a:p>
        </p:txBody>
      </p:sp>
    </p:spTree>
    <p:extLst>
      <p:ext uri="{BB962C8B-B14F-4D97-AF65-F5344CB8AC3E}">
        <p14:creationId xmlns:p14="http://schemas.microsoft.com/office/powerpoint/2010/main" val="14832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41156"/>
              </p:ext>
            </p:extLst>
          </p:nvPr>
        </p:nvGraphicFramePr>
        <p:xfrm>
          <a:off x="1164564" y="1582672"/>
          <a:ext cx="9868619" cy="4404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2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5229">
                  <a:extLst>
                    <a:ext uri="{9D8B030D-6E8A-4147-A177-3AD203B41FA5}">
                      <a16:colId xmlns:a16="http://schemas.microsoft.com/office/drawing/2014/main" xmlns="" val="406950028"/>
                    </a:ext>
                  </a:extLst>
                </a:gridCol>
                <a:gridCol w="10621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82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781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42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Arial" panose="020B0604020202020204" pitchFamily="34" charset="0"/>
                        </a:rPr>
                        <a:t>Unit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Arial" panose="020B0604020202020204" pitchFamily="34" charset="0"/>
                        </a:rPr>
                        <a:t>CFM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Voltage</a:t>
                      </a:r>
                      <a:endParaRPr lang="en-US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lbs/h</a:t>
                      </a:r>
                      <a:endParaRPr lang="en-US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Casing</a:t>
                      </a:r>
                      <a:endParaRPr lang="en-US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Rotor Size</a:t>
                      </a:r>
                      <a:endParaRPr lang="en-US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300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294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208V/480V,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7.3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7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36in</a:t>
                      </a:r>
                      <a:r>
                        <a:rPr lang="en-US" sz="1600" baseline="0" dirty="0" smtClean="0">
                          <a:latin typeface="+mn-lt"/>
                          <a:cs typeface="Arial" panose="020B0604020202020204" pitchFamily="34" charset="0"/>
                        </a:rPr>
                        <a:t> D x 48in W x 39in H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tc rowSpan="3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450mm</a:t>
                      </a:r>
                      <a:r>
                        <a:rPr lang="en-US" sz="1600" baseline="0" dirty="0" smtClean="0">
                          <a:latin typeface="+mn-lt"/>
                          <a:cs typeface="Arial" panose="020B0604020202020204" pitchFamily="34" charset="0"/>
                        </a:rPr>
                        <a:t> x 140mm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400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412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208V/480V,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12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600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589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208V/480V,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800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824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208V/480V,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22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650mm x 140mm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1400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1413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208V/480V,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4333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2000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2001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208V/480V,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32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849">
                <a:tc>
                  <a:txBody>
                    <a:bodyPr/>
                    <a:lstStyle/>
                    <a:p>
                      <a:pPr lvl="1" algn="l"/>
                      <a:r>
                        <a:rPr lang="en-CA" sz="1600" dirty="0" smtClean="0">
                          <a:latin typeface="+mn-lt"/>
                        </a:rPr>
                        <a:t>DA – 2400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2354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CA" sz="1600" dirty="0" smtClean="0">
                          <a:latin typeface="+mn-lt"/>
                        </a:rPr>
                        <a:t>480V, 3P</a:t>
                      </a:r>
                      <a:endParaRPr lang="en-CA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44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650mm x 200mm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3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61" y="1274026"/>
            <a:ext cx="807518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6" y="919037"/>
            <a:ext cx="9144000" cy="64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0202" y="3162000"/>
            <a:ext cx="6291055" cy="2971371"/>
            <a:chOff x="0" y="1798875"/>
            <a:chExt cx="9782935" cy="4313464"/>
          </a:xfrm>
        </p:grpSpPr>
        <p:pic>
          <p:nvPicPr>
            <p:cNvPr id="4" name="Grafik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/>
            <a:stretch/>
          </p:blipFill>
          <p:spPr>
            <a:xfrm>
              <a:off x="0" y="1798875"/>
              <a:ext cx="8864424" cy="4313464"/>
            </a:xfrm>
            <a:prstGeom prst="rect">
              <a:avLst/>
            </a:prstGeom>
          </p:spPr>
        </p:pic>
        <p:sp>
          <p:nvSpPr>
            <p:cNvPr id="5" name="Textfeld 10"/>
            <p:cNvSpPr txBox="1"/>
            <p:nvPr/>
          </p:nvSpPr>
          <p:spPr>
            <a:xfrm>
              <a:off x="3557752" y="2947441"/>
              <a:ext cx="1308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feld 14"/>
            <p:cNvSpPr txBox="1"/>
            <p:nvPr/>
          </p:nvSpPr>
          <p:spPr>
            <a:xfrm>
              <a:off x="971600" y="4653136"/>
              <a:ext cx="3240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Reactivation</a:t>
              </a:r>
            </a:p>
            <a:p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  <a:endParaRPr lang="en-C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feld 16"/>
            <p:cNvSpPr txBox="1"/>
            <p:nvPr/>
          </p:nvSpPr>
          <p:spPr>
            <a:xfrm>
              <a:off x="3657259" y="2427018"/>
              <a:ext cx="2176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Room</a:t>
              </a:r>
              <a:endParaRPr lang="en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feld 18"/>
            <p:cNvSpPr txBox="1"/>
            <p:nvPr/>
          </p:nvSpPr>
          <p:spPr>
            <a:xfrm>
              <a:off x="2508747" y="3962196"/>
              <a:ext cx="22970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</a:p>
            <a:p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Outlet</a:t>
              </a:r>
            </a:p>
            <a:p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19"/>
            <p:cNvSpPr txBox="1"/>
            <p:nvPr/>
          </p:nvSpPr>
          <p:spPr>
            <a:xfrm>
              <a:off x="5560137" y="3962196"/>
              <a:ext cx="13622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</a:p>
            <a:p>
              <a:pPr algn="r"/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</a:p>
            <a:p>
              <a:pPr algn="r"/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20"/>
            <p:cNvSpPr txBox="1"/>
            <p:nvPr/>
          </p:nvSpPr>
          <p:spPr>
            <a:xfrm>
              <a:off x="7622695" y="4653136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Reactivation </a:t>
              </a:r>
            </a:p>
            <a:p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Outlet</a:t>
              </a:r>
              <a:endParaRPr lang="en-C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feld 10"/>
          <p:cNvSpPr txBox="1"/>
          <p:nvPr/>
        </p:nvSpPr>
        <p:spPr>
          <a:xfrm>
            <a:off x="492695" y="1049568"/>
            <a:ext cx="58795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CA" sz="16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Desiccant dryer place in the dehumidified room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Risk of infiltration, due to lack of overpressure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low infiltration rates, very efficient dehumidification concept.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Common installation for applications with low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dry air volumes.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Very dry values achievable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&lt;0,5 g/kg.</a:t>
            </a:r>
          </a:p>
          <a:p>
            <a:endParaRPr lang="en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Storage, Production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Test rooms, Freezer Storage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4"/>
          <p:cNvSpPr txBox="1"/>
          <p:nvPr/>
        </p:nvSpPr>
        <p:spPr>
          <a:xfrm>
            <a:off x="467544" y="120894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Pressure neutral desiccant in-room dehumidification</a:t>
            </a:r>
            <a:endParaRPr lang="en-CA" sz="2400" b="1" dirty="0">
              <a:solidFill>
                <a:srgbClr val="006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77206" y="3540294"/>
            <a:ext cx="5541712" cy="2736304"/>
            <a:chOff x="0" y="1714882"/>
            <a:chExt cx="8964487" cy="4666446"/>
          </a:xfrm>
        </p:grpSpPr>
        <p:pic>
          <p:nvPicPr>
            <p:cNvPr id="6" name="Grafik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6" t="12046" r="5540" b="5911"/>
            <a:stretch/>
          </p:blipFill>
          <p:spPr>
            <a:xfrm>
              <a:off x="0" y="1714882"/>
              <a:ext cx="8964487" cy="4666446"/>
            </a:xfrm>
            <a:prstGeom prst="rect">
              <a:avLst/>
            </a:prstGeom>
          </p:spPr>
        </p:pic>
        <p:sp>
          <p:nvSpPr>
            <p:cNvPr id="7" name="Textfeld 19"/>
            <p:cNvSpPr txBox="1"/>
            <p:nvPr/>
          </p:nvSpPr>
          <p:spPr>
            <a:xfrm>
              <a:off x="4151564" y="3284984"/>
              <a:ext cx="1308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feld 20"/>
            <p:cNvSpPr txBox="1"/>
            <p:nvPr/>
          </p:nvSpPr>
          <p:spPr>
            <a:xfrm>
              <a:off x="1424743" y="5476899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Reactivation</a:t>
              </a:r>
            </a:p>
            <a:p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21"/>
            <p:cNvSpPr txBox="1"/>
            <p:nvPr/>
          </p:nvSpPr>
          <p:spPr>
            <a:xfrm>
              <a:off x="3393915" y="2108909"/>
              <a:ext cx="2176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Room</a:t>
              </a:r>
              <a:endParaRPr lang="en-CA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22"/>
            <p:cNvSpPr txBox="1"/>
            <p:nvPr/>
          </p:nvSpPr>
          <p:spPr>
            <a:xfrm>
              <a:off x="1485588" y="2446331"/>
              <a:ext cx="1362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Supply Air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23"/>
            <p:cNvSpPr txBox="1"/>
            <p:nvPr/>
          </p:nvSpPr>
          <p:spPr>
            <a:xfrm>
              <a:off x="2096664" y="4437672"/>
              <a:ext cx="13622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</a:p>
            <a:p>
              <a:pPr algn="r"/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Outlet</a:t>
              </a:r>
            </a:p>
            <a:p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feld 24"/>
            <p:cNvSpPr txBox="1"/>
            <p:nvPr/>
          </p:nvSpPr>
          <p:spPr>
            <a:xfrm>
              <a:off x="6137840" y="5476897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Reactivation</a:t>
              </a:r>
            </a:p>
            <a:p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Outlet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feld 25"/>
            <p:cNvSpPr txBox="1"/>
            <p:nvPr/>
          </p:nvSpPr>
          <p:spPr>
            <a:xfrm>
              <a:off x="5241732" y="4437672"/>
              <a:ext cx="13622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</a:p>
            <a:p>
              <a:r>
                <a:rPr lang="en-CA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</a:p>
            <a:p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feld 26"/>
            <p:cNvSpPr txBox="1"/>
            <p:nvPr/>
          </p:nvSpPr>
          <p:spPr>
            <a:xfrm>
              <a:off x="6112008" y="2446331"/>
              <a:ext cx="1362298" cy="89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Exhaust Air</a:t>
              </a:r>
              <a:endParaRPr lang="en-C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feld 11"/>
          <p:cNvSpPr txBox="1"/>
          <p:nvPr/>
        </p:nvSpPr>
        <p:spPr>
          <a:xfrm>
            <a:off x="467544" y="120894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Pressure neutral desiccant dehumidification</a:t>
            </a:r>
            <a:endParaRPr lang="en-CA" sz="2400" b="1" dirty="0">
              <a:solidFill>
                <a:srgbClr val="006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8"/>
          <p:cNvSpPr txBox="1"/>
          <p:nvPr/>
        </p:nvSpPr>
        <p:spPr>
          <a:xfrm>
            <a:off x="504598" y="1229062"/>
            <a:ext cx="54355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6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Desiccant dryer place outside the dehumidified room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Risk of infiltration, due to lack of overpressure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low infiltration rates, very efficient dehumidification concept.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Common installation for applications with larger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dry air volumes.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Very dry values achievable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&lt;0,5 g/kg.</a:t>
            </a:r>
          </a:p>
          <a:p>
            <a:endParaRPr lang="en-CA" sz="1200" dirty="0" smtClean="0">
              <a:latin typeface="Arial"/>
              <a:cs typeface="Arial"/>
            </a:endParaRPr>
          </a:p>
          <a:p>
            <a:endParaRPr lang="en-CA" sz="1200" dirty="0" smtClean="0">
              <a:latin typeface="Arial"/>
              <a:cs typeface="Arial"/>
            </a:endParaRPr>
          </a:p>
          <a:p>
            <a:endParaRPr lang="en-CA" sz="1200" dirty="0" smtClean="0">
              <a:latin typeface="Arial"/>
              <a:cs typeface="Arial"/>
            </a:endParaRPr>
          </a:p>
          <a:p>
            <a:r>
              <a:rPr lang="en-CA" sz="1600" b="1" dirty="0" smtClean="0">
                <a:latin typeface="Arial"/>
                <a:cs typeface="Arial"/>
              </a:rPr>
              <a:t>Examples:</a:t>
            </a:r>
          </a:p>
          <a:p>
            <a:r>
              <a:rPr lang="en-CA" sz="1600" dirty="0" smtClean="0">
                <a:latin typeface="Arial"/>
                <a:cs typeface="Arial"/>
              </a:rPr>
              <a:t>Storages, Production hall,</a:t>
            </a:r>
          </a:p>
          <a:p>
            <a:r>
              <a:rPr lang="en-CA" sz="1600" dirty="0" smtClean="0">
                <a:latin typeface="Arial"/>
                <a:cs typeface="Arial"/>
              </a:rPr>
              <a:t>Test rooms</a:t>
            </a:r>
            <a:endParaRPr lang="en-CA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225" y="2230757"/>
            <a:ext cx="5475785" cy="3474516"/>
          </a:xfrm>
          <a:prstGeom prst="rect">
            <a:avLst/>
          </a:prstGeom>
        </p:spPr>
      </p:pic>
      <p:sp>
        <p:nvSpPr>
          <p:cNvPr id="4" name="Textfeld 11"/>
          <p:cNvSpPr txBox="1"/>
          <p:nvPr/>
        </p:nvSpPr>
        <p:spPr>
          <a:xfrm>
            <a:off x="467544" y="120894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="1" dirty="0" smtClean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400" b="1" dirty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Desiccant Dehumidification with Fresh Air</a:t>
            </a:r>
          </a:p>
        </p:txBody>
      </p:sp>
      <p:sp>
        <p:nvSpPr>
          <p:cNvPr id="5" name="Textfeld 20"/>
          <p:cNvSpPr txBox="1"/>
          <p:nvPr/>
        </p:nvSpPr>
        <p:spPr>
          <a:xfrm>
            <a:off x="476613" y="983381"/>
            <a:ext cx="58856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dirty="0" smtClean="0">
              <a:latin typeface="Arial"/>
              <a:cs typeface="Arial"/>
            </a:endParaRPr>
          </a:p>
          <a:p>
            <a:endParaRPr lang="de-DE" sz="1400" dirty="0" smtClean="0">
              <a:latin typeface="Arial"/>
              <a:cs typeface="Arial"/>
            </a:endParaRPr>
          </a:p>
          <a:p>
            <a:endParaRPr lang="de-DE" sz="200" dirty="0" smtClean="0">
              <a:latin typeface="Arial"/>
              <a:cs typeface="Arial"/>
            </a:endParaRPr>
          </a:p>
          <a:p>
            <a:endParaRPr lang="de-DE" sz="1400" dirty="0" smtClean="0">
              <a:latin typeface="Arial"/>
              <a:cs typeface="Arial"/>
            </a:endParaRPr>
          </a:p>
          <a:p>
            <a:endParaRPr lang="de-DE" sz="14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cs typeface="Arial"/>
              </a:rPr>
              <a:t>Fresh air supply gets mixed in to the system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cs typeface="Arial"/>
              </a:rPr>
              <a:t>Fresh air is creating an overpressure inside the room and eliminates infiltration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cs typeface="Arial"/>
              </a:rPr>
              <a:t>Fresh air rates given by the customer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cs typeface="Arial"/>
              </a:rPr>
              <a:t>Fresh air is a constant moisture load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cs typeface="Arial"/>
              </a:rPr>
              <a:t>Almost not doable with condensing </a:t>
            </a:r>
          </a:p>
          <a:p>
            <a:r>
              <a:rPr lang="en-CA" sz="1600" dirty="0" smtClean="0">
                <a:cs typeface="Arial"/>
              </a:rPr>
              <a:t>     dehumidifiers</a:t>
            </a:r>
          </a:p>
          <a:p>
            <a:endParaRPr lang="en-CA" sz="1600" dirty="0" smtClean="0">
              <a:cs typeface="Arial"/>
            </a:endParaRPr>
          </a:p>
          <a:p>
            <a:r>
              <a:rPr lang="en-CA" sz="1600" b="1" dirty="0" smtClean="0">
                <a:cs typeface="Arial"/>
              </a:rPr>
              <a:t>Examples:</a:t>
            </a:r>
          </a:p>
          <a:p>
            <a:r>
              <a:rPr lang="en-CA" sz="1600" dirty="0" smtClean="0">
                <a:cs typeface="Arial"/>
              </a:rPr>
              <a:t>Cleanrooms, Packaging rooms</a:t>
            </a:r>
          </a:p>
          <a:p>
            <a:r>
              <a:rPr lang="en-CA" sz="1600" dirty="0" smtClean="0">
                <a:cs typeface="Arial"/>
              </a:rPr>
              <a:t>Productions, Laboratories</a:t>
            </a:r>
            <a:endParaRPr lang="en-CA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11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34" y="2362582"/>
            <a:ext cx="4186413" cy="3421084"/>
          </a:xfrm>
          <a:prstGeom prst="rect">
            <a:avLst/>
          </a:prstGeom>
        </p:spPr>
      </p:pic>
      <p:sp>
        <p:nvSpPr>
          <p:cNvPr id="4" name="Textfeld 16"/>
          <p:cNvSpPr txBox="1"/>
          <p:nvPr/>
        </p:nvSpPr>
        <p:spPr>
          <a:xfrm>
            <a:off x="504654" y="859241"/>
            <a:ext cx="543555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/>
                <a:cs typeface="Arial"/>
              </a:rPr>
              <a:t> Dry Air = Total air throughout though the room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/>
                <a:cs typeface="Arial"/>
              </a:rPr>
              <a:t> constant loss of dehumidified air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/>
                <a:cs typeface="Arial"/>
              </a:rPr>
              <a:t> Very high moistures loads in summer and resulting</a:t>
            </a:r>
          </a:p>
          <a:p>
            <a:r>
              <a:rPr lang="en-CA" sz="1600" dirty="0" smtClean="0">
                <a:latin typeface="Arial"/>
                <a:cs typeface="Arial"/>
              </a:rPr>
              <a:t>      high energy consumption.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12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/>
                <a:cs typeface="Arial"/>
              </a:rPr>
              <a:t> Use in contaminated air (dust, fumes)</a:t>
            </a:r>
          </a:p>
          <a:p>
            <a:endParaRPr lang="en-CA" sz="1200" dirty="0" smtClean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/>
                <a:cs typeface="Arial"/>
              </a:rPr>
              <a:t> Not possible with condensing dehumidifiers, </a:t>
            </a:r>
          </a:p>
          <a:p>
            <a:r>
              <a:rPr lang="en-CA" sz="1600" dirty="0" smtClean="0">
                <a:latin typeface="Arial"/>
                <a:cs typeface="Arial"/>
              </a:rPr>
              <a:t>      due to operation limits</a:t>
            </a:r>
          </a:p>
          <a:p>
            <a:endParaRPr lang="en-CA" sz="1200" dirty="0" smtClean="0">
              <a:latin typeface="Arial"/>
              <a:cs typeface="Arial"/>
            </a:endParaRPr>
          </a:p>
          <a:p>
            <a:endParaRPr lang="en-CA" sz="1200" dirty="0" smtClean="0">
              <a:latin typeface="Arial"/>
              <a:cs typeface="Arial"/>
            </a:endParaRPr>
          </a:p>
          <a:p>
            <a:endParaRPr lang="en-CA" sz="1200" dirty="0" smtClean="0">
              <a:latin typeface="Arial"/>
              <a:cs typeface="Arial"/>
            </a:endParaRPr>
          </a:p>
          <a:p>
            <a:r>
              <a:rPr lang="en-CA" sz="1600" b="1" dirty="0" smtClean="0">
                <a:latin typeface="Arial"/>
                <a:cs typeface="Arial"/>
              </a:rPr>
              <a:t>Examples:</a:t>
            </a:r>
          </a:p>
          <a:p>
            <a:r>
              <a:rPr lang="en-CA" sz="1600" dirty="0" smtClean="0">
                <a:latin typeface="Arial"/>
                <a:cs typeface="Arial"/>
              </a:rPr>
              <a:t>Silos, Laboratories</a:t>
            </a:r>
          </a:p>
          <a:p>
            <a:r>
              <a:rPr lang="en-CA" sz="1600" dirty="0" smtClean="0">
                <a:latin typeface="Arial"/>
                <a:cs typeface="Arial"/>
              </a:rPr>
              <a:t>Dedicated machine housing</a:t>
            </a:r>
          </a:p>
        </p:txBody>
      </p:sp>
      <p:sp>
        <p:nvSpPr>
          <p:cNvPr id="5" name="Textfeld 11"/>
          <p:cNvSpPr txBox="1"/>
          <p:nvPr/>
        </p:nvSpPr>
        <p:spPr>
          <a:xfrm>
            <a:off x="467544" y="120894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100% Fresh Air Dehumidification                         </a:t>
            </a:r>
            <a:endParaRPr lang="en-CA" sz="2400" b="1" dirty="0">
              <a:solidFill>
                <a:srgbClr val="006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2"/>
          <p:cNvSpPr/>
          <p:nvPr/>
        </p:nvSpPr>
        <p:spPr bwMode="auto">
          <a:xfrm>
            <a:off x="10127963" y="4810854"/>
            <a:ext cx="720080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Textfeld 13"/>
          <p:cNvSpPr txBox="1"/>
          <p:nvPr/>
        </p:nvSpPr>
        <p:spPr>
          <a:xfrm>
            <a:off x="614682" y="859241"/>
            <a:ext cx="73034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/>
              <a:cs typeface="Arial"/>
            </a:endParaRPr>
          </a:p>
          <a:p>
            <a:endParaRPr lang="en-C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Dry Air amount = Process airflow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to specific moisture and temperature values for production processes, including pre and post-treatment of the process air.</a:t>
            </a:r>
          </a:p>
          <a:p>
            <a:endParaRPr lang="en-CA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Very important to specify the moisture in abs. humidity g//kg, 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since </a:t>
            </a:r>
            <a:r>
              <a:rPr lang="en-C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is temperature dependent. Alternatively °F dew point is also   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possible.</a:t>
            </a:r>
          </a:p>
          <a:p>
            <a:endParaRPr lang="en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Pharmaceutical-, Chemical-,</a:t>
            </a:r>
          </a:p>
          <a:p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Food-Industry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11"/>
          <p:cNvSpPr txBox="1"/>
          <p:nvPr/>
        </p:nvSpPr>
        <p:spPr>
          <a:xfrm>
            <a:off x="467544" y="120894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6A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Process Dehumidification</a:t>
            </a:r>
            <a:endParaRPr lang="en-CA" sz="2400" b="1" dirty="0">
              <a:solidFill>
                <a:srgbClr val="006A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936" y="3687009"/>
            <a:ext cx="5770612" cy="20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3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193816"/>
              </p:ext>
            </p:extLst>
          </p:nvPr>
        </p:nvGraphicFramePr>
        <p:xfrm>
          <a:off x="2121183" y="1071822"/>
          <a:ext cx="7920875" cy="569128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3695">
                  <a:extLst>
                    <a:ext uri="{9D8B030D-6E8A-4147-A177-3AD203B41FA5}">
                      <a16:colId xmlns:a16="http://schemas.microsoft.com/office/drawing/2014/main" xmlns="" val="2295906728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715029074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2198550279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1146598627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4110312257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3937962466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1329543351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1255639760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2510796134"/>
                    </a:ext>
                  </a:extLst>
                </a:gridCol>
                <a:gridCol w="843020">
                  <a:extLst>
                    <a:ext uri="{9D8B030D-6E8A-4147-A177-3AD203B41FA5}">
                      <a16:colId xmlns:a16="http://schemas.microsoft.com/office/drawing/2014/main" xmlns="" val="559624364"/>
                    </a:ext>
                  </a:extLst>
                </a:gridCol>
              </a:tblGrid>
              <a:tr h="27134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CA" sz="900" u="none" strike="noStrike" noProof="0" dirty="0" smtClean="0">
                          <a:effectLst/>
                        </a:rPr>
                        <a:t>Checklist for air dehumidification</a:t>
                      </a:r>
                      <a:endParaRPr lang="en-CA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752833"/>
                  </a:ext>
                </a:extLst>
              </a:tr>
              <a:tr h="13357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Detailed description of the intended use:</a:t>
                      </a:r>
                      <a:endParaRPr lang="en-CA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77202756"/>
                  </a:ext>
                </a:extLst>
              </a:tr>
              <a:tr h="173764">
                <a:tc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What should be dehumidified? Detailed description of the process, resp. the moisture problems.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4427235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61046934"/>
                  </a:ext>
                </a:extLst>
              </a:tr>
              <a:tr h="13357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General information:</a:t>
                      </a:r>
                      <a:endParaRPr lang="en-CA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6639839"/>
                  </a:ext>
                </a:extLst>
              </a:tr>
              <a:tr h="173764">
                <a:tc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Location of the facility (meteorological data)? Other conditions for regeneration- or outside-air?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7606293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11871314"/>
                  </a:ext>
                </a:extLst>
              </a:tr>
              <a:tr h="133573">
                <a:tc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Room volume?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57613426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83325275"/>
                  </a:ext>
                </a:extLst>
              </a:tr>
              <a:tr h="173764">
                <a:tc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Current conditions inside the room (temperature and humidity)?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81193793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24401413"/>
                  </a:ext>
                </a:extLst>
              </a:tr>
              <a:tr h="173764">
                <a:tc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Target conditions for the room (humidity and temperature)?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59379922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37808320"/>
                  </a:ext>
                </a:extLst>
              </a:tr>
              <a:tr h="1828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External moisture load:</a:t>
                      </a:r>
                      <a:endParaRPr lang="en-CA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54912870"/>
                  </a:ext>
                </a:extLst>
              </a:tr>
              <a:tr h="173764">
                <a:tc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Existence of an mechanical ventilation system? If existent, CFM and inlet conditions.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88294437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24993369"/>
                  </a:ext>
                </a:extLst>
              </a:tr>
              <a:tr h="3475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Information about the tightness of the room/facility (air tight - middle - leaky) , in order to estimate the air infiltration. Are there any openings like doors and/or windows which get opened frequently? If yes, size of the opening and duration. Any other considerable Infiltration sources?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1569317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04897342"/>
                  </a:ext>
                </a:extLst>
              </a:tr>
              <a:tr h="13357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Internal moisture load:</a:t>
                      </a:r>
                      <a:endParaRPr lang="en-CA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95891889"/>
                  </a:ext>
                </a:extLst>
              </a:tr>
              <a:tr h="133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Number of people inside the room?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07496765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605826576"/>
                  </a:ext>
                </a:extLst>
              </a:tr>
              <a:tr h="133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Intensity of the working condition (low, middle, heavy)?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58246452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55168888"/>
                  </a:ext>
                </a:extLst>
              </a:tr>
              <a:tr h="185657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Any other moisture loads? E.G. open water surfaces, cleaning work, moisture load through production process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418930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72083838"/>
                  </a:ext>
                </a:extLst>
              </a:tr>
              <a:tr h="13357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Other important details:</a:t>
                      </a:r>
                      <a:endParaRPr lang="en-CA" sz="9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69944979"/>
                  </a:ext>
                </a:extLst>
              </a:tr>
              <a:tr h="185657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Are there any aggressive chemicals inside the room air (chlorine, detergents, ozone, acids, …)? If present, concentration.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9717412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706927507"/>
                  </a:ext>
                </a:extLst>
              </a:tr>
              <a:tr h="267145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solidFill>
                            <a:srgbClr val="FF0000"/>
                          </a:solidFill>
                          <a:effectLst/>
                        </a:rPr>
                        <a:t>Are there any alternative heat sources available (warm water, stream, etc.)? Potential energy savings for adsorption dryers. ** this will be used when</a:t>
                      </a:r>
                      <a:r>
                        <a:rPr lang="en-CA" sz="900" u="none" strike="noStrike" baseline="0" noProof="0" dirty="0" smtClean="0">
                          <a:solidFill>
                            <a:srgbClr val="FF0000"/>
                          </a:solidFill>
                          <a:effectLst/>
                        </a:rPr>
                        <a:t> we launch additional modules **</a:t>
                      </a:r>
                      <a:endParaRPr lang="en-CA" sz="900" b="0" i="0" u="none" strike="noStrike" noProof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2244316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50290360"/>
                  </a:ext>
                </a:extLst>
              </a:tr>
              <a:tr h="173764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CA" sz="9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Available</a:t>
                      </a:r>
                      <a:r>
                        <a:rPr lang="en-CA" sz="9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power supply? (e.g. 480V 3 phase 60 Hz)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31716846"/>
                  </a:ext>
                </a:extLst>
              </a:tr>
              <a:tr h="161855"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98324960"/>
                  </a:ext>
                </a:extLst>
              </a:tr>
              <a:tr h="133573">
                <a:tc>
                  <a:txBody>
                    <a:bodyPr/>
                    <a:lstStyle/>
                    <a:p>
                      <a:pPr algn="l" fontAlgn="ctr"/>
                      <a:r>
                        <a:rPr lang="en-CA" sz="900" u="none" strike="noStrike" noProof="0" dirty="0" smtClean="0">
                          <a:effectLst/>
                        </a:rPr>
                        <a:t>✅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CA" sz="900" u="none" strike="noStrike" noProof="0" dirty="0" smtClean="0">
                          <a:effectLst/>
                        </a:rPr>
                        <a:t>Special filtration requirements?</a:t>
                      </a:r>
                      <a:endParaRPr lang="en-CA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55500683"/>
                  </a:ext>
                </a:extLst>
              </a:tr>
            </a:tbl>
          </a:graphicData>
        </a:graphic>
      </p:graphicFrame>
      <p:pic>
        <p:nvPicPr>
          <p:cNvPr id="4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99" y="1071822"/>
            <a:ext cx="867186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2468" y="157037"/>
            <a:ext cx="8981917" cy="762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NEW! Condair DA</a:t>
            </a:r>
            <a:endParaRPr lang="en-US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0" y="1616222"/>
            <a:ext cx="5770084" cy="3406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591" y="1616222"/>
            <a:ext cx="5259058" cy="466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CC358-E1F8-3943-AD5D-AF1A14E3906D}"/>
              </a:ext>
            </a:extLst>
          </p:cNvPr>
          <p:cNvSpPr txBox="1"/>
          <p:nvPr/>
        </p:nvSpPr>
        <p:spPr>
          <a:xfrm>
            <a:off x="7678390" y="1143434"/>
            <a:ext cx="5051958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Calibri"/>
              </a:rPr>
              <a:t>Wewack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Calibri"/>
              </a:rPr>
              <a:t> General Hospital, Papua New Guinea 1983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1C5941-CAE0-5E42-BA16-58AC741D3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2187339"/>
            <a:ext cx="5951006" cy="486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C78695-3668-934E-B07B-71DCA675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1330" y="2011725"/>
            <a:ext cx="3794821" cy="40485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7806331D-4F63-E645-88A0-02B9A3CEEEA8}"/>
              </a:ext>
            </a:extLst>
          </p:cNvPr>
          <p:cNvSpPr txBox="1">
            <a:spLocks/>
          </p:cNvSpPr>
          <p:nvPr/>
        </p:nvSpPr>
        <p:spPr>
          <a:xfrm>
            <a:off x="316767" y="335732"/>
            <a:ext cx="10994570" cy="571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bg1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Non-hygienic hospital conditions, yet few infections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35C58A-9CF8-E242-841F-00762C2AB4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704" y="1239296"/>
            <a:ext cx="3525859" cy="25165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3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709412" y="3932388"/>
            <a:ext cx="5258662" cy="1826456"/>
          </a:xfrm>
          <a:prstGeom prst="roundRect">
            <a:avLst/>
          </a:prstGeom>
          <a:solidFill>
            <a:srgbClr val="00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utoShape 2" descr="Swirly Arrow Clipart"/>
          <p:cNvSpPr>
            <a:spLocks noChangeAspect="1" noChangeArrowheads="1"/>
          </p:cNvSpPr>
          <p:nvPr/>
        </p:nvSpPr>
        <p:spPr bwMode="auto">
          <a:xfrm>
            <a:off x="1688539" y="4412780"/>
            <a:ext cx="1502895" cy="15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139554" y="4317315"/>
            <a:ext cx="785356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latin typeface="Franklin Gothic Book" panose="020B0503020102020204" pitchFamily="34" charset="0"/>
              </a:rPr>
              <a:t>Thank you for joining!</a:t>
            </a:r>
          </a:p>
          <a:p>
            <a:endParaRPr lang="en-CA" sz="1600" dirty="0">
              <a:latin typeface="Franklin Gothic Book" panose="020B0503020102020204" pitchFamily="34" charset="0"/>
            </a:endParaRPr>
          </a:p>
          <a:p>
            <a:r>
              <a:rPr lang="en-CA" sz="2800" dirty="0" smtClean="0">
                <a:latin typeface="Franklin Gothic Book" panose="020B0503020102020204" pitchFamily="34" charset="0"/>
              </a:rPr>
              <a:t>Controlling COVID-19 Through </a:t>
            </a:r>
          </a:p>
          <a:p>
            <a:r>
              <a:rPr lang="en-CA" sz="2800" dirty="0" smtClean="0">
                <a:latin typeface="Franklin Gothic Book" panose="020B0503020102020204" pitchFamily="34" charset="0"/>
              </a:rPr>
              <a:t>Indoor Humidity Management</a:t>
            </a:r>
          </a:p>
          <a:p>
            <a:endParaRPr lang="en-CA" sz="1600" dirty="0" smtClean="0">
              <a:latin typeface="Franklin Gothic Book" panose="020B0503020102020204" pitchFamily="34" charset="0"/>
            </a:endParaRPr>
          </a:p>
          <a:p>
            <a:r>
              <a:rPr lang="en-CA" dirty="0">
                <a:latin typeface="Franklin Gothic Book" panose="020B0503020102020204" pitchFamily="34" charset="0"/>
              </a:rPr>
              <a:t>w</a:t>
            </a:r>
            <a:r>
              <a:rPr lang="en-CA" dirty="0" smtClean="0">
                <a:latin typeface="Franklin Gothic Book" panose="020B0503020102020204" pitchFamily="34" charset="0"/>
              </a:rPr>
              <a:t>ith</a:t>
            </a:r>
            <a:r>
              <a:rPr lang="en-CA" sz="2400" dirty="0" smtClean="0">
                <a:latin typeface="Franklin Gothic Book" panose="020B0503020102020204" pitchFamily="34" charset="0"/>
              </a:rPr>
              <a:t> Graham Holmes, Dr. Stephanie Taylor, </a:t>
            </a:r>
            <a:r>
              <a:rPr lang="en-CA" dirty="0" smtClean="0">
                <a:latin typeface="Franklin Gothic Book" panose="020B0503020102020204" pitchFamily="34" charset="0"/>
              </a:rPr>
              <a:t>and</a:t>
            </a:r>
            <a:r>
              <a:rPr lang="en-CA" sz="2400" dirty="0" smtClean="0">
                <a:latin typeface="Franklin Gothic Book" panose="020B0503020102020204" pitchFamily="34" charset="0"/>
              </a:rPr>
              <a:t> Thomas Klein</a:t>
            </a:r>
            <a:endParaRPr lang="en-CA" sz="2400" dirty="0"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43" y="3961603"/>
            <a:ext cx="1440000" cy="175868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028" y="4054256"/>
            <a:ext cx="1440000" cy="1620429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458" y="4053664"/>
            <a:ext cx="1440000" cy="16306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621620D-8B36-8143-A3DE-2A2D6CA57F37}"/>
              </a:ext>
            </a:extLst>
          </p:cNvPr>
          <p:cNvSpPr txBox="1"/>
          <p:nvPr/>
        </p:nvSpPr>
        <p:spPr>
          <a:xfrm>
            <a:off x="7103764" y="4001446"/>
            <a:ext cx="2246851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ADVERSE EVENTS = 393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="" id="{4941400E-FCFB-DE4D-B6BD-1C74F1C3ABD1}"/>
              </a:ext>
            </a:extLst>
          </p:cNvPr>
          <p:cNvSpPr txBox="1">
            <a:spLocks/>
          </p:cNvSpPr>
          <p:nvPr/>
        </p:nvSpPr>
        <p:spPr>
          <a:xfrm>
            <a:off x="601368" y="0"/>
            <a:ext cx="10989264" cy="8205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bg1"/>
                </a:solidFill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Yet, in N. America 1,700,000 patients/year get an infection from their hospitalization  (HAI)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307FDC-F4DA-B643-B7C4-121B9DE24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02"/>
          <a:stretch/>
        </p:blipFill>
        <p:spPr>
          <a:xfrm>
            <a:off x="480037" y="1394479"/>
            <a:ext cx="2246851" cy="5270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28C2F1-154F-7F48-98B8-C34E8E93A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378" y="2718085"/>
            <a:ext cx="4530333" cy="3001345"/>
          </a:xfrm>
          <a:prstGeom prst="rect">
            <a:avLst/>
          </a:prstGeom>
        </p:spPr>
      </p:pic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2AE90E5C-0DAD-FE4F-BE54-157E0E3060EE}"/>
              </a:ext>
            </a:extLst>
          </p:cNvPr>
          <p:cNvGrpSpPr/>
          <p:nvPr/>
        </p:nvGrpSpPr>
        <p:grpSpPr>
          <a:xfrm>
            <a:off x="0" y="1151936"/>
            <a:ext cx="8655485" cy="5512751"/>
            <a:chOff x="628556" y="6149000"/>
            <a:chExt cx="17932417" cy="10638199"/>
          </a:xfrm>
        </p:grpSpPr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xmlns="" id="{40CA8D86-7811-3846-92CD-1300C53F005E}"/>
                </a:ext>
              </a:extLst>
            </p:cNvPr>
            <p:cNvSpPr/>
            <p:nvPr/>
          </p:nvSpPr>
          <p:spPr>
            <a:xfrm>
              <a:off x="628556" y="6149000"/>
              <a:ext cx="17932417" cy="10638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xmlns="" id="{D1474C23-AF5E-5040-B516-47752207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545833" y="6312224"/>
              <a:ext cx="12800287" cy="981311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E03970C-5E90-E24E-B82E-7F2148D8D56E}"/>
              </a:ext>
            </a:extLst>
          </p:cNvPr>
          <p:cNvGrpSpPr/>
          <p:nvPr/>
        </p:nvGrpSpPr>
        <p:grpSpPr>
          <a:xfrm>
            <a:off x="8025989" y="2851545"/>
            <a:ext cx="3815963" cy="2528075"/>
            <a:chOff x="4772722" y="2571269"/>
            <a:chExt cx="4160987" cy="26904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8E4D20C-D455-2C4C-AD90-6D39C857C9F3}"/>
                </a:ext>
              </a:extLst>
            </p:cNvPr>
            <p:cNvGrpSpPr/>
            <p:nvPr/>
          </p:nvGrpSpPr>
          <p:grpSpPr>
            <a:xfrm>
              <a:off x="5174509" y="2574233"/>
              <a:ext cx="304800" cy="486694"/>
              <a:chOff x="2057400" y="1157366"/>
              <a:chExt cx="304800" cy="486694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xmlns="" id="{3ABADE51-F0E0-E04C-B11C-6193257EFC8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Rounded Rectangle 257">
                <a:extLst>
                  <a:ext uri="{FF2B5EF4-FFF2-40B4-BE49-F238E27FC236}">
                    <a16:creationId xmlns:a16="http://schemas.microsoft.com/office/drawing/2014/main" xmlns="" id="{F55C4492-563A-ED47-8547-9E1DCCB62567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xmlns="" id="{74849073-8964-5C40-BE7B-57072A77B19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C4ED0BA-CBE9-364A-B8AC-47B1FFB17572}"/>
                </a:ext>
              </a:extLst>
            </p:cNvPr>
            <p:cNvGrpSpPr/>
            <p:nvPr/>
          </p:nvGrpSpPr>
          <p:grpSpPr>
            <a:xfrm>
              <a:off x="5606309" y="2574233"/>
              <a:ext cx="304800" cy="486694"/>
              <a:chOff x="2057400" y="1157366"/>
              <a:chExt cx="304800" cy="486694"/>
            </a:xfrm>
          </p:grpSpPr>
          <p:sp>
            <p:nvSpPr>
              <p:cNvPr id="254" name="Rounded Rectangle 253">
                <a:extLst>
                  <a:ext uri="{FF2B5EF4-FFF2-40B4-BE49-F238E27FC236}">
                    <a16:creationId xmlns:a16="http://schemas.microsoft.com/office/drawing/2014/main" xmlns="" id="{6A829D3F-6485-3D47-A851-2C323444D11D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Rounded Rectangle 254">
                <a:extLst>
                  <a:ext uri="{FF2B5EF4-FFF2-40B4-BE49-F238E27FC236}">
                    <a16:creationId xmlns:a16="http://schemas.microsoft.com/office/drawing/2014/main" xmlns="" id="{D43C1A8B-1C12-AC43-B249-8DD44214DB8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xmlns="" id="{E7A3057A-EAD4-9F40-B4F8-4AC6D0049232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A012FD3-4A94-1F45-8E50-C985D48EEB24}"/>
                </a:ext>
              </a:extLst>
            </p:cNvPr>
            <p:cNvGrpSpPr/>
            <p:nvPr/>
          </p:nvGrpSpPr>
          <p:grpSpPr>
            <a:xfrm>
              <a:off x="60381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51" name="Rounded Rectangle 250">
                <a:extLst>
                  <a:ext uri="{FF2B5EF4-FFF2-40B4-BE49-F238E27FC236}">
                    <a16:creationId xmlns:a16="http://schemas.microsoft.com/office/drawing/2014/main" xmlns="" id="{6DB0EF8F-3F99-BC40-AD50-EAF302D7303B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Rounded Rectangle 251">
                <a:extLst>
                  <a:ext uri="{FF2B5EF4-FFF2-40B4-BE49-F238E27FC236}">
                    <a16:creationId xmlns:a16="http://schemas.microsoft.com/office/drawing/2014/main" xmlns="" id="{EDCD2E26-94A0-AC4C-9DAD-2D6381B50A3A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xmlns="" id="{EB9DAD40-33C5-9A4E-A98A-4F0C47A9F85B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8754C323-3E49-214F-AB16-41AEC30AFE57}"/>
                </a:ext>
              </a:extLst>
            </p:cNvPr>
            <p:cNvGrpSpPr/>
            <p:nvPr/>
          </p:nvGrpSpPr>
          <p:grpSpPr>
            <a:xfrm>
              <a:off x="64699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48" name="Rounded Rectangle 247">
                <a:extLst>
                  <a:ext uri="{FF2B5EF4-FFF2-40B4-BE49-F238E27FC236}">
                    <a16:creationId xmlns:a16="http://schemas.microsoft.com/office/drawing/2014/main" xmlns="" id="{756E8B0D-C800-A741-BB26-46A210011A01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Rounded Rectangle 248">
                <a:extLst>
                  <a:ext uri="{FF2B5EF4-FFF2-40B4-BE49-F238E27FC236}">
                    <a16:creationId xmlns:a16="http://schemas.microsoft.com/office/drawing/2014/main" xmlns="" id="{C715E070-5D8E-1749-B5D1-2DE70F81A09C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xmlns="" id="{2CA7ADEF-A8A3-F149-BE71-6A8B8C73BA9D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32F2300-4B47-BF40-8C4D-7712223C0DC0}"/>
                </a:ext>
              </a:extLst>
            </p:cNvPr>
            <p:cNvGrpSpPr/>
            <p:nvPr/>
          </p:nvGrpSpPr>
          <p:grpSpPr>
            <a:xfrm>
              <a:off x="69017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xmlns="" id="{7963C501-B63E-F440-AAB2-FEB8E99C7358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Rounded Rectangle 245">
                <a:extLst>
                  <a:ext uri="{FF2B5EF4-FFF2-40B4-BE49-F238E27FC236}">
                    <a16:creationId xmlns:a16="http://schemas.microsoft.com/office/drawing/2014/main" xmlns="" id="{4ADADF14-1734-234C-AB0D-EE6AA123D6D5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xmlns="" id="{6036A857-DC93-4D4E-AB19-6914E08C31B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DA2043E7-65C3-7A43-A308-F4A131F65F1B}"/>
                </a:ext>
              </a:extLst>
            </p:cNvPr>
            <p:cNvGrpSpPr/>
            <p:nvPr/>
          </p:nvGrpSpPr>
          <p:grpSpPr>
            <a:xfrm>
              <a:off x="73335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42" name="Rounded Rectangle 241">
                <a:extLst>
                  <a:ext uri="{FF2B5EF4-FFF2-40B4-BE49-F238E27FC236}">
                    <a16:creationId xmlns:a16="http://schemas.microsoft.com/office/drawing/2014/main" xmlns="" id="{A072CAB5-EA9C-534D-AA96-040C9CB7DAC9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Rounded Rectangle 242">
                <a:extLst>
                  <a:ext uri="{FF2B5EF4-FFF2-40B4-BE49-F238E27FC236}">
                    <a16:creationId xmlns:a16="http://schemas.microsoft.com/office/drawing/2014/main" xmlns="" id="{78985A7B-5A43-7D49-9873-F7404AAB3BAC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xmlns="" id="{1F7623A8-F9C9-DD4D-A8F4-310842015D00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1971538C-3EEF-6A4E-BAEB-53AA08CDE183}"/>
                </a:ext>
              </a:extLst>
            </p:cNvPr>
            <p:cNvGrpSpPr/>
            <p:nvPr/>
          </p:nvGrpSpPr>
          <p:grpSpPr>
            <a:xfrm>
              <a:off x="77653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39" name="Rounded Rectangle 238">
                <a:extLst>
                  <a:ext uri="{FF2B5EF4-FFF2-40B4-BE49-F238E27FC236}">
                    <a16:creationId xmlns:a16="http://schemas.microsoft.com/office/drawing/2014/main" xmlns="" id="{A1E32858-D295-864E-BF6E-2A2FC8CBA976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Rounded Rectangle 239">
                <a:extLst>
                  <a:ext uri="{FF2B5EF4-FFF2-40B4-BE49-F238E27FC236}">
                    <a16:creationId xmlns:a16="http://schemas.microsoft.com/office/drawing/2014/main" xmlns="" id="{AF608472-E420-4542-A1CC-45B2802658FB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xmlns="" id="{AB1DCE98-E112-1840-B4F4-5D33EAD4840F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E81348F6-11EE-8E4C-A12B-B6F460DD4395}"/>
                </a:ext>
              </a:extLst>
            </p:cNvPr>
            <p:cNvGrpSpPr/>
            <p:nvPr/>
          </p:nvGrpSpPr>
          <p:grpSpPr>
            <a:xfrm>
              <a:off x="81971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36" name="Rounded Rectangle 235">
                <a:extLst>
                  <a:ext uri="{FF2B5EF4-FFF2-40B4-BE49-F238E27FC236}">
                    <a16:creationId xmlns:a16="http://schemas.microsoft.com/office/drawing/2014/main" xmlns="" id="{805E5283-5E95-4042-A3BC-1CF8C14AF2B8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xmlns="" id="{777DB9F1-81D6-A74A-8D5A-5A82AB9E59C6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xmlns="" id="{19DD1C3F-FCF6-E349-A19D-DA7CCE9AA8E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271E8C09-6AF0-5B44-B5A9-55DE4EEAE472}"/>
                </a:ext>
              </a:extLst>
            </p:cNvPr>
            <p:cNvGrpSpPr/>
            <p:nvPr/>
          </p:nvGrpSpPr>
          <p:grpSpPr>
            <a:xfrm>
              <a:off x="8628909" y="2574233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xmlns="" id="{CB8DAA69-192A-0847-8CB0-234B9458C603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Rounded Rectangle 233">
                <a:extLst>
                  <a:ext uri="{FF2B5EF4-FFF2-40B4-BE49-F238E27FC236}">
                    <a16:creationId xmlns:a16="http://schemas.microsoft.com/office/drawing/2014/main" xmlns="" id="{6523E9E0-0DBD-974B-ACEF-75107E120D0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xmlns="" id="{129D0A42-CECB-0D47-8542-614F23D21999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3FA4736-9F6B-6C45-BCF2-F3A23CE5EFA1}"/>
                </a:ext>
              </a:extLst>
            </p:cNvPr>
            <p:cNvGrpSpPr/>
            <p:nvPr/>
          </p:nvGrpSpPr>
          <p:grpSpPr>
            <a:xfrm>
              <a:off x="5174509" y="3147205"/>
              <a:ext cx="304800" cy="486694"/>
              <a:chOff x="2057400" y="1157366"/>
              <a:chExt cx="304800" cy="486694"/>
            </a:xfrm>
          </p:grpSpPr>
          <p:sp>
            <p:nvSpPr>
              <p:cNvPr id="230" name="Rounded Rectangle 229">
                <a:extLst>
                  <a:ext uri="{FF2B5EF4-FFF2-40B4-BE49-F238E27FC236}">
                    <a16:creationId xmlns:a16="http://schemas.microsoft.com/office/drawing/2014/main" xmlns="" id="{45022B04-BB69-CC4F-8561-D33C24752031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ounded Rectangle 230">
                <a:extLst>
                  <a:ext uri="{FF2B5EF4-FFF2-40B4-BE49-F238E27FC236}">
                    <a16:creationId xmlns:a16="http://schemas.microsoft.com/office/drawing/2014/main" xmlns="" id="{DC87E1AB-B608-B047-B6BC-A2480F7500D0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xmlns="" id="{C935A893-1BB1-8A4B-8DB4-E24774573E6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FC668D1-CC3D-C24D-955F-C90AF003D823}"/>
                </a:ext>
              </a:extLst>
            </p:cNvPr>
            <p:cNvGrpSpPr/>
            <p:nvPr/>
          </p:nvGrpSpPr>
          <p:grpSpPr>
            <a:xfrm>
              <a:off x="5606309" y="3147205"/>
              <a:ext cx="304800" cy="486694"/>
              <a:chOff x="2057400" y="1157366"/>
              <a:chExt cx="304800" cy="486694"/>
            </a:xfrm>
          </p:grpSpPr>
          <p:sp>
            <p:nvSpPr>
              <p:cNvPr id="227" name="Rounded Rectangle 226">
                <a:extLst>
                  <a:ext uri="{FF2B5EF4-FFF2-40B4-BE49-F238E27FC236}">
                    <a16:creationId xmlns:a16="http://schemas.microsoft.com/office/drawing/2014/main" xmlns="" id="{7A45D7D6-1754-3444-AC30-6F009037CA32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xmlns="" id="{55685D57-81AA-8145-9A64-C3A8B657545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xmlns="" id="{7023087A-6F6B-304C-BE00-E5F96BEBF09B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58800C0B-13B1-B649-8CBA-B43CAAD0B70E}"/>
                </a:ext>
              </a:extLst>
            </p:cNvPr>
            <p:cNvGrpSpPr/>
            <p:nvPr/>
          </p:nvGrpSpPr>
          <p:grpSpPr>
            <a:xfrm>
              <a:off x="60381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24" name="Rounded Rectangle 223">
                <a:extLst>
                  <a:ext uri="{FF2B5EF4-FFF2-40B4-BE49-F238E27FC236}">
                    <a16:creationId xmlns:a16="http://schemas.microsoft.com/office/drawing/2014/main" xmlns="" id="{76B207E5-990F-4047-8231-AFD744E3B634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Rounded Rectangle 224">
                <a:extLst>
                  <a:ext uri="{FF2B5EF4-FFF2-40B4-BE49-F238E27FC236}">
                    <a16:creationId xmlns:a16="http://schemas.microsoft.com/office/drawing/2014/main" xmlns="" id="{1B513875-C076-A34C-B4CB-9AC293C2FAF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xmlns="" id="{701C44AA-7156-0748-B81D-277901A6D9A1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BD7251F-3ECD-744A-AC2D-5C735BF6C090}"/>
                </a:ext>
              </a:extLst>
            </p:cNvPr>
            <p:cNvGrpSpPr/>
            <p:nvPr/>
          </p:nvGrpSpPr>
          <p:grpSpPr>
            <a:xfrm>
              <a:off x="64699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xmlns="" id="{2467FE70-EEA8-C142-804B-89A61692AF3C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Rounded Rectangle 221">
                <a:extLst>
                  <a:ext uri="{FF2B5EF4-FFF2-40B4-BE49-F238E27FC236}">
                    <a16:creationId xmlns:a16="http://schemas.microsoft.com/office/drawing/2014/main" xmlns="" id="{030FEC4A-5C99-5A46-B79C-57631AEE8B8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xmlns="" id="{5DA33D70-8482-B646-813E-9C794CFBD86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6EDCDEA-F496-2241-B34F-9BC38784EF4D}"/>
                </a:ext>
              </a:extLst>
            </p:cNvPr>
            <p:cNvGrpSpPr/>
            <p:nvPr/>
          </p:nvGrpSpPr>
          <p:grpSpPr>
            <a:xfrm>
              <a:off x="69017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18" name="Rounded Rectangle 217">
                <a:extLst>
                  <a:ext uri="{FF2B5EF4-FFF2-40B4-BE49-F238E27FC236}">
                    <a16:creationId xmlns:a16="http://schemas.microsoft.com/office/drawing/2014/main" xmlns="" id="{5910F359-EA59-0B4D-9CAB-84FBB8C3A91A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ounded Rectangle 218">
                <a:extLst>
                  <a:ext uri="{FF2B5EF4-FFF2-40B4-BE49-F238E27FC236}">
                    <a16:creationId xmlns:a16="http://schemas.microsoft.com/office/drawing/2014/main" xmlns="" id="{8A3F2037-4DD3-1045-9973-12E89C55CC36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xmlns="" id="{E8986E08-2DB1-BB40-8F07-8C9A118229C6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85D4D2A3-B743-C944-AD91-A369733BDEAE}"/>
                </a:ext>
              </a:extLst>
            </p:cNvPr>
            <p:cNvGrpSpPr/>
            <p:nvPr/>
          </p:nvGrpSpPr>
          <p:grpSpPr>
            <a:xfrm>
              <a:off x="73335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15" name="Rounded Rectangle 214">
                <a:extLst>
                  <a:ext uri="{FF2B5EF4-FFF2-40B4-BE49-F238E27FC236}">
                    <a16:creationId xmlns:a16="http://schemas.microsoft.com/office/drawing/2014/main" xmlns="" id="{AB01EF99-301C-DF43-BCB2-141EB2539CA3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ounded Rectangle 215">
                <a:extLst>
                  <a:ext uri="{FF2B5EF4-FFF2-40B4-BE49-F238E27FC236}">
                    <a16:creationId xmlns:a16="http://schemas.microsoft.com/office/drawing/2014/main" xmlns="" id="{E21438B7-62DD-F44B-A73C-CC61124D018E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xmlns="" id="{2B226DE8-9581-E143-80E1-21E9F93359D3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91D886F-369A-2249-AFF7-4FC743EE1A60}"/>
                </a:ext>
              </a:extLst>
            </p:cNvPr>
            <p:cNvGrpSpPr/>
            <p:nvPr/>
          </p:nvGrpSpPr>
          <p:grpSpPr>
            <a:xfrm>
              <a:off x="77653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xmlns="" id="{0E5D2E08-FDF0-C74F-BB87-A7B5903D4A26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Rounded Rectangle 212">
                <a:extLst>
                  <a:ext uri="{FF2B5EF4-FFF2-40B4-BE49-F238E27FC236}">
                    <a16:creationId xmlns:a16="http://schemas.microsoft.com/office/drawing/2014/main" xmlns="" id="{B88C4B8A-BB99-0943-BD40-5418344311B6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xmlns="" id="{6E8F7A91-622F-1E45-A73A-F60C2303D021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585B2EDE-1421-3748-8E94-A746B8F5B453}"/>
                </a:ext>
              </a:extLst>
            </p:cNvPr>
            <p:cNvGrpSpPr/>
            <p:nvPr/>
          </p:nvGrpSpPr>
          <p:grpSpPr>
            <a:xfrm>
              <a:off x="81971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09" name="Rounded Rectangle 208">
                <a:extLst>
                  <a:ext uri="{FF2B5EF4-FFF2-40B4-BE49-F238E27FC236}">
                    <a16:creationId xmlns:a16="http://schemas.microsoft.com/office/drawing/2014/main" xmlns="" id="{DDB9478A-D8E4-EE44-A2FB-7966522902AE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Rounded Rectangle 209">
                <a:extLst>
                  <a:ext uri="{FF2B5EF4-FFF2-40B4-BE49-F238E27FC236}">
                    <a16:creationId xmlns:a16="http://schemas.microsoft.com/office/drawing/2014/main" xmlns="" id="{B8D62074-5152-834F-A6A0-392157E59634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xmlns="" id="{D8F24149-63DB-354E-B887-FF5CA7D48ADB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175AAE7-C716-454B-9B66-7EAC859B5AAF}"/>
                </a:ext>
              </a:extLst>
            </p:cNvPr>
            <p:cNvGrpSpPr/>
            <p:nvPr/>
          </p:nvGrpSpPr>
          <p:grpSpPr>
            <a:xfrm>
              <a:off x="8628909" y="3147205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xmlns="" id="{B3733D37-440F-5C48-87A0-F6BDDDFB15FE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xmlns="" id="{8422C592-EB98-4F43-B9DA-CFC4A6806CC4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xmlns="" id="{1A6E31A6-CE54-DF4F-B89D-90549FFDBAA1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332149-993D-EE48-8223-1B78463E2068}"/>
                </a:ext>
              </a:extLst>
            </p:cNvPr>
            <p:cNvGrpSpPr/>
            <p:nvPr/>
          </p:nvGrpSpPr>
          <p:grpSpPr>
            <a:xfrm>
              <a:off x="5174509" y="3145360"/>
              <a:ext cx="304800" cy="486694"/>
              <a:chOff x="2057400" y="1157366"/>
              <a:chExt cx="304800" cy="486694"/>
            </a:xfrm>
          </p:grpSpPr>
          <p:sp>
            <p:nvSpPr>
              <p:cNvPr id="203" name="Rounded Rectangle 202">
                <a:extLst>
                  <a:ext uri="{FF2B5EF4-FFF2-40B4-BE49-F238E27FC236}">
                    <a16:creationId xmlns:a16="http://schemas.microsoft.com/office/drawing/2014/main" xmlns="" id="{692F482F-1A82-5A48-AF4C-48A286DEB31D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xmlns="" id="{E55B3890-05BB-044E-ADF1-96328E05738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xmlns="" id="{B57837C6-2250-254C-9EB8-49C2D7560AE4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CD5382A-D26A-7849-B08C-F9E486F9B2ED}"/>
                </a:ext>
              </a:extLst>
            </p:cNvPr>
            <p:cNvGrpSpPr/>
            <p:nvPr/>
          </p:nvGrpSpPr>
          <p:grpSpPr>
            <a:xfrm>
              <a:off x="5606309" y="3145360"/>
              <a:ext cx="304800" cy="486694"/>
              <a:chOff x="2057400" y="1157366"/>
              <a:chExt cx="304800" cy="486694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xmlns="" id="{58A3E77D-1580-1E41-93F1-EF236F27A105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ounded Rectangle 200">
                <a:extLst>
                  <a:ext uri="{FF2B5EF4-FFF2-40B4-BE49-F238E27FC236}">
                    <a16:creationId xmlns:a16="http://schemas.microsoft.com/office/drawing/2014/main" xmlns="" id="{289A50C8-DD85-E04F-80C9-81F17DBD4B3D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xmlns="" id="{6E3D85EB-4283-DD46-9EEE-264CDFBAEBA4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AB1262FD-B15F-484B-9F92-49AF2C753233}"/>
                </a:ext>
              </a:extLst>
            </p:cNvPr>
            <p:cNvGrpSpPr/>
            <p:nvPr/>
          </p:nvGrpSpPr>
          <p:grpSpPr>
            <a:xfrm>
              <a:off x="60381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97" name="Rounded Rectangle 196">
                <a:extLst>
                  <a:ext uri="{FF2B5EF4-FFF2-40B4-BE49-F238E27FC236}">
                    <a16:creationId xmlns:a16="http://schemas.microsoft.com/office/drawing/2014/main" xmlns="" id="{50C80AE3-4ADB-9F41-A074-A1B049A70825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Rounded Rectangle 197">
                <a:extLst>
                  <a:ext uri="{FF2B5EF4-FFF2-40B4-BE49-F238E27FC236}">
                    <a16:creationId xmlns:a16="http://schemas.microsoft.com/office/drawing/2014/main" xmlns="" id="{8ADEBDEF-BB67-D244-B321-B01B565CA5B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xmlns="" id="{20A5CFA0-70CA-B646-A4FD-6E9086953747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83FF5FCE-D7B7-F141-B472-6D852CA3D9B7}"/>
                </a:ext>
              </a:extLst>
            </p:cNvPr>
            <p:cNvGrpSpPr/>
            <p:nvPr/>
          </p:nvGrpSpPr>
          <p:grpSpPr>
            <a:xfrm>
              <a:off x="64699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xmlns="" id="{F96F1F1B-E5E4-0148-AF3F-D5870011157A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Rounded Rectangle 194">
                <a:extLst>
                  <a:ext uri="{FF2B5EF4-FFF2-40B4-BE49-F238E27FC236}">
                    <a16:creationId xmlns:a16="http://schemas.microsoft.com/office/drawing/2014/main" xmlns="" id="{9C0568F7-2DB5-2848-B7FF-ED7A89285AC7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xmlns="" id="{CA82FF1F-47B4-F14A-AFD9-218CF165F9E2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F06746B4-FAE8-C740-B7D1-6B62E8F106D2}"/>
                </a:ext>
              </a:extLst>
            </p:cNvPr>
            <p:cNvGrpSpPr/>
            <p:nvPr/>
          </p:nvGrpSpPr>
          <p:grpSpPr>
            <a:xfrm>
              <a:off x="69017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91" name="Rounded Rectangle 190">
                <a:extLst>
                  <a:ext uri="{FF2B5EF4-FFF2-40B4-BE49-F238E27FC236}">
                    <a16:creationId xmlns:a16="http://schemas.microsoft.com/office/drawing/2014/main" xmlns="" id="{B128DBD9-9508-FF48-BE37-B11FB30F9012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Rounded Rectangle 191">
                <a:extLst>
                  <a:ext uri="{FF2B5EF4-FFF2-40B4-BE49-F238E27FC236}">
                    <a16:creationId xmlns:a16="http://schemas.microsoft.com/office/drawing/2014/main" xmlns="" id="{7A295949-18AA-6744-A6E7-B04132773397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xmlns="" id="{E2184850-E674-C04C-9DF1-4D3C467A52A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34C14E0F-207C-E945-ADF4-940EA5ABB48C}"/>
                </a:ext>
              </a:extLst>
            </p:cNvPr>
            <p:cNvGrpSpPr/>
            <p:nvPr/>
          </p:nvGrpSpPr>
          <p:grpSpPr>
            <a:xfrm>
              <a:off x="73335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88" name="Rounded Rectangle 187">
                <a:extLst>
                  <a:ext uri="{FF2B5EF4-FFF2-40B4-BE49-F238E27FC236}">
                    <a16:creationId xmlns:a16="http://schemas.microsoft.com/office/drawing/2014/main" xmlns="" id="{3A03B725-6C1C-0B45-859E-C6699FBF204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Rounded Rectangle 188">
                <a:extLst>
                  <a:ext uri="{FF2B5EF4-FFF2-40B4-BE49-F238E27FC236}">
                    <a16:creationId xmlns:a16="http://schemas.microsoft.com/office/drawing/2014/main" xmlns="" id="{44C96FE9-366F-4F49-B575-901F2AEB90B4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xmlns="" id="{73E78C31-2401-8740-A087-DA6A4A9A9D93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54277107-DBE0-034D-A29B-847284EF3D16}"/>
                </a:ext>
              </a:extLst>
            </p:cNvPr>
            <p:cNvGrpSpPr/>
            <p:nvPr/>
          </p:nvGrpSpPr>
          <p:grpSpPr>
            <a:xfrm>
              <a:off x="77653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85" name="Rounded Rectangle 184">
                <a:extLst>
                  <a:ext uri="{FF2B5EF4-FFF2-40B4-BE49-F238E27FC236}">
                    <a16:creationId xmlns:a16="http://schemas.microsoft.com/office/drawing/2014/main" xmlns="" id="{F2D0B38B-C4EC-A942-AC8F-C43D5A1FDD21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Rounded Rectangle 185">
                <a:extLst>
                  <a:ext uri="{FF2B5EF4-FFF2-40B4-BE49-F238E27FC236}">
                    <a16:creationId xmlns:a16="http://schemas.microsoft.com/office/drawing/2014/main" xmlns="" id="{FA7DA9A8-F51F-1A4A-BEEB-3CCE726370E9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xmlns="" id="{5B83D98B-C55F-4B4B-92F1-7252DD0D9FF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3051F353-3BB8-944E-8AD9-8CAAD77E105D}"/>
                </a:ext>
              </a:extLst>
            </p:cNvPr>
            <p:cNvGrpSpPr/>
            <p:nvPr/>
          </p:nvGrpSpPr>
          <p:grpSpPr>
            <a:xfrm>
              <a:off x="81971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82" name="Rounded Rectangle 181">
                <a:extLst>
                  <a:ext uri="{FF2B5EF4-FFF2-40B4-BE49-F238E27FC236}">
                    <a16:creationId xmlns:a16="http://schemas.microsoft.com/office/drawing/2014/main" xmlns="" id="{22E9052D-5E45-E14A-A8DB-3C38E345A4ED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Rounded Rectangle 182">
                <a:extLst>
                  <a:ext uri="{FF2B5EF4-FFF2-40B4-BE49-F238E27FC236}">
                    <a16:creationId xmlns:a16="http://schemas.microsoft.com/office/drawing/2014/main" xmlns="" id="{F3CA658C-26C4-AA4C-9BF9-A1DB7B3BE586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xmlns="" id="{030AB534-D267-A142-BB53-165C3B41ADBA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09A0BD6E-01EF-4044-B49A-4D6F85B0E7AF}"/>
                </a:ext>
              </a:extLst>
            </p:cNvPr>
            <p:cNvGrpSpPr/>
            <p:nvPr/>
          </p:nvGrpSpPr>
          <p:grpSpPr>
            <a:xfrm>
              <a:off x="8628909" y="314536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79" name="Rounded Rectangle 178">
                <a:extLst>
                  <a:ext uri="{FF2B5EF4-FFF2-40B4-BE49-F238E27FC236}">
                    <a16:creationId xmlns:a16="http://schemas.microsoft.com/office/drawing/2014/main" xmlns="" id="{94588D14-C2D7-0C43-AF4D-914EC50022EC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ounded Rectangle 179">
                <a:extLst>
                  <a:ext uri="{FF2B5EF4-FFF2-40B4-BE49-F238E27FC236}">
                    <a16:creationId xmlns:a16="http://schemas.microsoft.com/office/drawing/2014/main" xmlns="" id="{EE965B76-3572-704F-8C0A-925E8F597059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xmlns="" id="{1050366C-C05E-AF49-8B2E-4BC861BEBA1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90B68B30-5253-0146-AA27-A3EAD770A7FD}"/>
                </a:ext>
              </a:extLst>
            </p:cNvPr>
            <p:cNvGrpSpPr/>
            <p:nvPr/>
          </p:nvGrpSpPr>
          <p:grpSpPr>
            <a:xfrm>
              <a:off x="51745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76" name="Rounded Rectangle 175">
                <a:extLst>
                  <a:ext uri="{FF2B5EF4-FFF2-40B4-BE49-F238E27FC236}">
                    <a16:creationId xmlns:a16="http://schemas.microsoft.com/office/drawing/2014/main" xmlns="" id="{B487680F-7206-7142-A5E5-27D7CF099093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Rounded Rectangle 176">
                <a:extLst>
                  <a:ext uri="{FF2B5EF4-FFF2-40B4-BE49-F238E27FC236}">
                    <a16:creationId xmlns:a16="http://schemas.microsoft.com/office/drawing/2014/main" xmlns="" id="{27C8381D-11F6-2944-8902-0467E19BD931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xmlns="" id="{662FBE5A-F40B-5848-A58B-2E32AC9D0282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B06664C4-FBD1-F343-90B6-E49B4733EBEE}"/>
                </a:ext>
              </a:extLst>
            </p:cNvPr>
            <p:cNvGrpSpPr/>
            <p:nvPr/>
          </p:nvGrpSpPr>
          <p:grpSpPr>
            <a:xfrm>
              <a:off x="56063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xmlns="" id="{9C1B333E-923C-154E-B4A9-B0E274DAC293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xmlns="" id="{15BDFB96-BAB6-AE43-9853-6D72E1E360A7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xmlns="" id="{45645480-DDA5-E84F-B746-CF869C326241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8583D10A-059B-3B4A-B708-DB8937BC5416}"/>
                </a:ext>
              </a:extLst>
            </p:cNvPr>
            <p:cNvGrpSpPr/>
            <p:nvPr/>
          </p:nvGrpSpPr>
          <p:grpSpPr>
            <a:xfrm>
              <a:off x="60381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xmlns="" id="{8B4F0D93-549B-C241-AB33-83F282579515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xmlns="" id="{63BD4D53-CD8D-A14B-8871-E29C1C2BCEE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xmlns="" id="{B42D3025-CFD0-3247-9AF9-DC716634EA3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6ED81AC-0CC4-7F4B-9DD4-B457B7424652}"/>
                </a:ext>
              </a:extLst>
            </p:cNvPr>
            <p:cNvGrpSpPr/>
            <p:nvPr/>
          </p:nvGrpSpPr>
          <p:grpSpPr>
            <a:xfrm>
              <a:off x="64699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xmlns="" id="{DF1BD3B6-71F9-7648-8594-8E89189F0F1D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xmlns="" id="{C0944625-63AB-264B-9A69-7A6B8B5212C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xmlns="" id="{F55B5E6A-548D-1A45-B838-5E38ED26B09F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9B488AA-5580-094C-94CE-D369A6B0BD2A}"/>
                </a:ext>
              </a:extLst>
            </p:cNvPr>
            <p:cNvGrpSpPr/>
            <p:nvPr/>
          </p:nvGrpSpPr>
          <p:grpSpPr>
            <a:xfrm>
              <a:off x="69017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xmlns="" id="{D6F34D37-9CD7-9742-9A64-8F192060589E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ounded Rectangle 164">
                <a:extLst>
                  <a:ext uri="{FF2B5EF4-FFF2-40B4-BE49-F238E27FC236}">
                    <a16:creationId xmlns:a16="http://schemas.microsoft.com/office/drawing/2014/main" xmlns="" id="{165D5CE2-F7A4-BA46-8D44-47E2A22F2811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xmlns="" id="{72398D92-3448-F64A-A765-B3106ED433DB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409EAAD-2BF8-224A-A0A2-A26C91AA6E6F}"/>
                </a:ext>
              </a:extLst>
            </p:cNvPr>
            <p:cNvGrpSpPr/>
            <p:nvPr/>
          </p:nvGrpSpPr>
          <p:grpSpPr>
            <a:xfrm>
              <a:off x="73335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61" name="Rounded Rectangle 160">
                <a:extLst>
                  <a:ext uri="{FF2B5EF4-FFF2-40B4-BE49-F238E27FC236}">
                    <a16:creationId xmlns:a16="http://schemas.microsoft.com/office/drawing/2014/main" xmlns="" id="{00ED96A5-2FC4-A84A-9A51-9FFA9973745B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xmlns="" id="{9382D91A-F69B-9C47-AB91-5DF2C38CEB4A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xmlns="" id="{056E39BD-76B9-874E-A74F-EBB688A52908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96CE2129-FE18-044E-BC0B-BD7D22659331}"/>
                </a:ext>
              </a:extLst>
            </p:cNvPr>
            <p:cNvGrpSpPr/>
            <p:nvPr/>
          </p:nvGrpSpPr>
          <p:grpSpPr>
            <a:xfrm>
              <a:off x="77653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xmlns="" id="{E2D179DD-87B1-2747-A8A6-5362C980BC2B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Rounded Rectangle 158">
                <a:extLst>
                  <a:ext uri="{FF2B5EF4-FFF2-40B4-BE49-F238E27FC236}">
                    <a16:creationId xmlns:a16="http://schemas.microsoft.com/office/drawing/2014/main" xmlns="" id="{FE26405D-67F3-1440-82C8-4739A59EEEE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xmlns="" id="{D0EDE6BA-381A-DC4D-9FA0-00D7859A9FCA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BF81B698-E7A1-994D-8D2E-DE4D448400B2}"/>
                </a:ext>
              </a:extLst>
            </p:cNvPr>
            <p:cNvGrpSpPr/>
            <p:nvPr/>
          </p:nvGrpSpPr>
          <p:grpSpPr>
            <a:xfrm>
              <a:off x="81971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xmlns="" id="{FCBD02DE-7028-DB4E-9D04-DD420A0DB4FC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xmlns="" id="{B10DF591-375F-AA44-B79E-FE69007B71EA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xmlns="" id="{40D84CB6-A382-A44E-8983-9155D7F837B4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E80EE9B-4D18-D34F-A5D4-2E6F0F6FAA10}"/>
                </a:ext>
              </a:extLst>
            </p:cNvPr>
            <p:cNvGrpSpPr/>
            <p:nvPr/>
          </p:nvGrpSpPr>
          <p:grpSpPr>
            <a:xfrm>
              <a:off x="8628909" y="369261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52" name="Rounded Rectangle 151">
                <a:extLst>
                  <a:ext uri="{FF2B5EF4-FFF2-40B4-BE49-F238E27FC236}">
                    <a16:creationId xmlns:a16="http://schemas.microsoft.com/office/drawing/2014/main" xmlns="" id="{8416E55B-FD38-4D47-8AF4-26A73C501FB3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Rounded Rectangle 152">
                <a:extLst>
                  <a:ext uri="{FF2B5EF4-FFF2-40B4-BE49-F238E27FC236}">
                    <a16:creationId xmlns:a16="http://schemas.microsoft.com/office/drawing/2014/main" xmlns="" id="{DB70504A-663F-D240-B273-FDBF597B0C31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xmlns="" id="{6E979A19-66A0-A149-BFB4-DC97891568AA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628FEE6A-32EB-5949-A927-1F2553F9DA76}"/>
                </a:ext>
              </a:extLst>
            </p:cNvPr>
            <p:cNvGrpSpPr/>
            <p:nvPr/>
          </p:nvGrpSpPr>
          <p:grpSpPr>
            <a:xfrm>
              <a:off x="51745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49" name="Rounded Rectangle 148">
                <a:extLst>
                  <a:ext uri="{FF2B5EF4-FFF2-40B4-BE49-F238E27FC236}">
                    <a16:creationId xmlns:a16="http://schemas.microsoft.com/office/drawing/2014/main" xmlns="" id="{4D1A4E09-76E8-7445-B919-37E926C373A5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ounded Rectangle 149">
                <a:extLst>
                  <a:ext uri="{FF2B5EF4-FFF2-40B4-BE49-F238E27FC236}">
                    <a16:creationId xmlns:a16="http://schemas.microsoft.com/office/drawing/2014/main" xmlns="" id="{F059029B-7F33-1649-8FF0-58822E5A9AB7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xmlns="" id="{FA42E6E1-1A46-F744-AD2F-AB2B76D7F520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877A15F8-6202-9F48-A16F-1367E9F1E771}"/>
                </a:ext>
              </a:extLst>
            </p:cNvPr>
            <p:cNvGrpSpPr/>
            <p:nvPr/>
          </p:nvGrpSpPr>
          <p:grpSpPr>
            <a:xfrm>
              <a:off x="56063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xmlns="" id="{D1E3B412-52E2-394E-913E-BB0B9FF06807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Rounded Rectangle 146">
                <a:extLst>
                  <a:ext uri="{FF2B5EF4-FFF2-40B4-BE49-F238E27FC236}">
                    <a16:creationId xmlns:a16="http://schemas.microsoft.com/office/drawing/2014/main" xmlns="" id="{25AB5EA7-4839-4346-BB2E-6F0DAC941AC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xmlns="" id="{7EB7C798-7F75-8149-B0AA-E8C438666452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520EF942-EBF2-0942-93A2-22997EE2C3BD}"/>
                </a:ext>
              </a:extLst>
            </p:cNvPr>
            <p:cNvGrpSpPr/>
            <p:nvPr/>
          </p:nvGrpSpPr>
          <p:grpSpPr>
            <a:xfrm>
              <a:off x="60381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xmlns="" id="{8755ED59-C2A5-A84D-A67D-B37641AAD41E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xmlns="" id="{7834BF80-ECF4-5442-B533-4CB6F349A6EF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xmlns="" id="{7A18110D-AF1B-EA46-BCA9-3AFBF775543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59E9BEA1-B432-E549-9ED1-E3C2FE74DB63}"/>
                </a:ext>
              </a:extLst>
            </p:cNvPr>
            <p:cNvGrpSpPr/>
            <p:nvPr/>
          </p:nvGrpSpPr>
          <p:grpSpPr>
            <a:xfrm>
              <a:off x="64699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xmlns="" id="{86A2F78C-AC99-CE4C-8FA1-1279A924B71C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xmlns="" id="{2A2DD180-6CC4-8147-8787-620D7859F13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xmlns="" id="{7AADA1C8-CCD1-A44B-899D-7034CC25962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92F99E40-734F-6649-90C3-7B3B984F78BA}"/>
                </a:ext>
              </a:extLst>
            </p:cNvPr>
            <p:cNvGrpSpPr/>
            <p:nvPr/>
          </p:nvGrpSpPr>
          <p:grpSpPr>
            <a:xfrm>
              <a:off x="69017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37" name="Rounded Rectangle 136">
                <a:extLst>
                  <a:ext uri="{FF2B5EF4-FFF2-40B4-BE49-F238E27FC236}">
                    <a16:creationId xmlns:a16="http://schemas.microsoft.com/office/drawing/2014/main" xmlns="" id="{4B5CA107-23D8-1147-A7DF-796D6B86D98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Rounded Rectangle 137">
                <a:extLst>
                  <a:ext uri="{FF2B5EF4-FFF2-40B4-BE49-F238E27FC236}">
                    <a16:creationId xmlns:a16="http://schemas.microsoft.com/office/drawing/2014/main" xmlns="" id="{C9C2C0BA-5042-FF42-898F-092F4C96232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xmlns="" id="{B9DD0E3A-7B66-2747-A63C-BC3CA0DA632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D5ED85C7-9B93-0143-9F6F-C6A17B1C5817}"/>
                </a:ext>
              </a:extLst>
            </p:cNvPr>
            <p:cNvGrpSpPr/>
            <p:nvPr/>
          </p:nvGrpSpPr>
          <p:grpSpPr>
            <a:xfrm>
              <a:off x="73335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xmlns="" id="{4BB3631C-6057-1D4B-952A-324983283FF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Rounded Rectangle 134">
                <a:extLst>
                  <a:ext uri="{FF2B5EF4-FFF2-40B4-BE49-F238E27FC236}">
                    <a16:creationId xmlns:a16="http://schemas.microsoft.com/office/drawing/2014/main" xmlns="" id="{50E6F0A0-33EC-984A-8B52-AEE3A5F61F6D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xmlns="" id="{A51E2092-B582-3249-BB8D-EA690256133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274E3445-02B8-054B-AB67-94F3D6133FA7}"/>
                </a:ext>
              </a:extLst>
            </p:cNvPr>
            <p:cNvGrpSpPr/>
            <p:nvPr/>
          </p:nvGrpSpPr>
          <p:grpSpPr>
            <a:xfrm>
              <a:off x="77653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xmlns="" id="{B2BB4898-5B8D-EF48-ABFF-F6D6DD228575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xmlns="" id="{3CE976F8-A295-7C4B-A6CE-CE87FEE5214D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xmlns="" id="{99D31D00-8F02-AA40-BEDA-81B227C3EF15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32CAFB63-425E-D741-97B2-7272D3D8111E}"/>
                </a:ext>
              </a:extLst>
            </p:cNvPr>
            <p:cNvGrpSpPr/>
            <p:nvPr/>
          </p:nvGrpSpPr>
          <p:grpSpPr>
            <a:xfrm>
              <a:off x="81971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xmlns="" id="{D0A34797-8920-BF4A-A789-BE373D0E2DBB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xmlns="" id="{8EA0EC7E-EBE8-624D-AC6A-A5274701C0D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xmlns="" id="{08649858-1274-3741-BD1B-DBDBD051738A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762606D1-2D14-6F48-A1B3-FB14F009D8F1}"/>
                </a:ext>
              </a:extLst>
            </p:cNvPr>
            <p:cNvGrpSpPr/>
            <p:nvPr/>
          </p:nvGrpSpPr>
          <p:grpSpPr>
            <a:xfrm>
              <a:off x="8628909" y="4232941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xmlns="" id="{2E269DFA-7EE0-624E-9909-0AB8D49A9177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xmlns="" id="{79C18667-0093-B34A-8B05-09F0793BBA3A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7921E759-4097-F242-B798-16C78580E76F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5EEAE2A1-B0C3-2B45-BCE8-7ADC91B566DD}"/>
                </a:ext>
              </a:extLst>
            </p:cNvPr>
            <p:cNvGrpSpPr/>
            <p:nvPr/>
          </p:nvGrpSpPr>
          <p:grpSpPr>
            <a:xfrm>
              <a:off x="51745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xmlns="" id="{8FCE7796-187F-FD4C-84EA-1ECC6A81EA0B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xmlns="" id="{BEABC464-A8B0-5B46-AF76-88AA35DF9395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C6C572B5-AE73-764E-B63C-B87502BE4B36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13714C0B-F4C9-264B-BA25-7FF60997A0E7}"/>
                </a:ext>
              </a:extLst>
            </p:cNvPr>
            <p:cNvGrpSpPr/>
            <p:nvPr/>
          </p:nvGrpSpPr>
          <p:grpSpPr>
            <a:xfrm>
              <a:off x="56063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xmlns="" id="{29FA4D21-1B0A-3E4F-93C1-F05540A0ED5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xmlns="" id="{3D368F51-6851-8A43-A246-0CB9E4502A7E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38558D47-29CA-7A40-9A0D-758AFCE81182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CB99BAA4-152D-4D4B-9AD8-1C80BB93DAC8}"/>
                </a:ext>
              </a:extLst>
            </p:cNvPr>
            <p:cNvGrpSpPr/>
            <p:nvPr/>
          </p:nvGrpSpPr>
          <p:grpSpPr>
            <a:xfrm>
              <a:off x="60381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xmlns="" id="{E55D05A8-A01D-8C47-AD99-EE83BDEE9B9D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xmlns="" id="{2DB23DCF-DB73-A640-B90A-9CD61F07D344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C11CEA7C-C76D-AD45-9DA4-E666B10ABDF9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052EC07F-424F-7D42-B426-EFAE80991AFE}"/>
                </a:ext>
              </a:extLst>
            </p:cNvPr>
            <p:cNvGrpSpPr/>
            <p:nvPr/>
          </p:nvGrpSpPr>
          <p:grpSpPr>
            <a:xfrm>
              <a:off x="64699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xmlns="" id="{45A9543E-543F-4944-80E4-8D3103FB9359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xmlns="" id="{96CC1FBD-F666-9445-8367-B5339973C1FB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xmlns="" id="{7C17B34C-C8F9-124F-AB87-6340A4BDE4C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C869FFE1-A312-F042-908B-004578EAAAC6}"/>
                </a:ext>
              </a:extLst>
            </p:cNvPr>
            <p:cNvGrpSpPr/>
            <p:nvPr/>
          </p:nvGrpSpPr>
          <p:grpSpPr>
            <a:xfrm>
              <a:off x="69017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xmlns="" id="{EDCE7675-DD73-FE4F-BFD9-A169AAE13C1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xmlns="" id="{F2D1BA54-B838-3D45-B6A1-29FAA4DC9EA8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58F2BDA6-FC17-FB4E-9964-A23C53A72B44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6DACE6CF-8D10-6C4A-B5BD-B03326762F47}"/>
                </a:ext>
              </a:extLst>
            </p:cNvPr>
            <p:cNvGrpSpPr/>
            <p:nvPr/>
          </p:nvGrpSpPr>
          <p:grpSpPr>
            <a:xfrm>
              <a:off x="73335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xmlns="" id="{01A6E0FE-EFB5-524E-98BD-6293C5058C40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xmlns="" id="{CBB30403-651C-EA40-A11F-C7995ED5925F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11C12AE3-BD13-C047-8C79-C565ACD2633C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9FAD3D40-CF11-2F48-8390-8B3FF502E520}"/>
                </a:ext>
              </a:extLst>
            </p:cNvPr>
            <p:cNvGrpSpPr/>
            <p:nvPr/>
          </p:nvGrpSpPr>
          <p:grpSpPr>
            <a:xfrm>
              <a:off x="77653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xmlns="" id="{6F2A35CB-B269-FD40-90ED-7BB304CF703E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xmlns="" id="{9CAD3D6C-FCF4-CF4B-8F9D-5DF49738E41E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xmlns="" id="{2F188125-9711-3341-B006-7A7530728FC1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545160D2-9C0D-B242-B9ED-342E2F495C41}"/>
                </a:ext>
              </a:extLst>
            </p:cNvPr>
            <p:cNvGrpSpPr/>
            <p:nvPr/>
          </p:nvGrpSpPr>
          <p:grpSpPr>
            <a:xfrm>
              <a:off x="81971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xmlns="" id="{F52FAF12-4A89-574D-B959-83DCBCA9587B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xmlns="" id="{E1D0BC91-2BA4-9740-868B-C698755D5002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75C794A1-6C4B-CB47-B159-7CB4E190B90D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177821CB-84D9-DB4F-9134-282B0B95EA54}"/>
                </a:ext>
              </a:extLst>
            </p:cNvPr>
            <p:cNvGrpSpPr/>
            <p:nvPr/>
          </p:nvGrpSpPr>
          <p:grpSpPr>
            <a:xfrm>
              <a:off x="8628909" y="4775054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xmlns="" id="{DD59461B-9B0A-4447-AA06-2BAAD162106A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xmlns="" id="{150D067F-60F2-4D45-986E-776E42E18459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93AFE400-977D-9F4B-ADF5-52398A10A550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0F519AEE-7CA7-FA47-BB1E-65CC14C416B1}"/>
                </a:ext>
              </a:extLst>
            </p:cNvPr>
            <p:cNvGrpSpPr/>
            <p:nvPr/>
          </p:nvGrpSpPr>
          <p:grpSpPr>
            <a:xfrm>
              <a:off x="4772722" y="2571269"/>
              <a:ext cx="304800" cy="486694"/>
              <a:chOff x="2057400" y="1157366"/>
              <a:chExt cx="304800" cy="486694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xmlns="" id="{3BDC976E-30DE-7C4B-853D-E1595047DFD5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xmlns="" id="{3180C4EE-2ADD-D242-8BF7-34A47F2459AC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B0D0BEBD-3A67-7E47-AFEB-8685F34618FE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5FB1106F-A9A2-CA41-8540-ED82E3C0EFF1}"/>
                </a:ext>
              </a:extLst>
            </p:cNvPr>
            <p:cNvGrpSpPr/>
            <p:nvPr/>
          </p:nvGrpSpPr>
          <p:grpSpPr>
            <a:xfrm>
              <a:off x="4772722" y="3144241"/>
              <a:ext cx="304800" cy="486694"/>
              <a:chOff x="2057400" y="1157366"/>
              <a:chExt cx="304800" cy="486694"/>
            </a:xfrm>
          </p:grpSpPr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xmlns="" id="{F2CBAF7D-B365-B44D-8E98-775E5E30846C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xmlns="" id="{A48F9893-2FDF-7E43-88E3-C5F6DAA90F6F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3C4A1C5D-2F67-2E45-AE72-5BF982EB3F19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147F3E57-59E1-7545-9D0E-BC0F690CB1EE}"/>
                </a:ext>
              </a:extLst>
            </p:cNvPr>
            <p:cNvGrpSpPr/>
            <p:nvPr/>
          </p:nvGrpSpPr>
          <p:grpSpPr>
            <a:xfrm>
              <a:off x="4772722" y="3142396"/>
              <a:ext cx="304800" cy="486694"/>
              <a:chOff x="2057400" y="1157366"/>
              <a:chExt cx="304800" cy="486694"/>
            </a:xfrm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xmlns="" id="{F81C69D5-B0B4-D847-B4DF-E2D32AA8ECBF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xmlns="" id="{722D2391-7B36-6E4A-83DE-2836439C1CDC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xmlns="" id="{873E0C42-D23B-FB45-844F-5E0E5D17B67F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74AF99FE-2CBF-024B-BED4-51B88A1CB01A}"/>
                </a:ext>
              </a:extLst>
            </p:cNvPr>
            <p:cNvGrpSpPr/>
            <p:nvPr/>
          </p:nvGrpSpPr>
          <p:grpSpPr>
            <a:xfrm>
              <a:off x="4772722" y="368965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xmlns="" id="{E20271AB-B900-564A-B732-AC14ECEB5502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xmlns="" id="{175A60E1-74E5-A242-BFDF-0F79AA8D616F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10FFDA4D-C0C6-704E-9FF8-4DF9382E316B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2A8103BB-E921-944D-9B8E-2AE6349B105C}"/>
                </a:ext>
              </a:extLst>
            </p:cNvPr>
            <p:cNvGrpSpPr/>
            <p:nvPr/>
          </p:nvGrpSpPr>
          <p:grpSpPr>
            <a:xfrm>
              <a:off x="4772722" y="4229977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xmlns="" id="{20F73319-A409-3942-80D5-AA21663A895D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xmlns="" id="{E778E1D0-9035-984F-A1C1-59165503549B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BE8F2E4E-70D4-CD45-B430-E1602863A4F8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EE886002-4488-DA49-856A-5023195FA469}"/>
                </a:ext>
              </a:extLst>
            </p:cNvPr>
            <p:cNvGrpSpPr/>
            <p:nvPr/>
          </p:nvGrpSpPr>
          <p:grpSpPr>
            <a:xfrm>
              <a:off x="4772722" y="4772090"/>
              <a:ext cx="304800" cy="486694"/>
              <a:chOff x="2057400" y="1157366"/>
              <a:chExt cx="304800" cy="486694"/>
            </a:xfrm>
            <a:solidFill>
              <a:srgbClr val="9BBB59">
                <a:lumMod val="60000"/>
                <a:lumOff val="40000"/>
              </a:srgbClr>
            </a:solidFill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xmlns="" id="{FA9DC259-112A-864B-A200-1CC6511314AC}"/>
                  </a:ext>
                </a:extLst>
              </p:cNvPr>
              <p:cNvSpPr/>
              <p:nvPr/>
            </p:nvSpPr>
            <p:spPr>
              <a:xfrm>
                <a:off x="2133600" y="1339260"/>
                <a:ext cx="152400" cy="3048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xmlns="" id="{26518187-70E9-A44D-A07A-412498ADEF66}"/>
                  </a:ext>
                </a:extLst>
              </p:cNvPr>
              <p:cNvSpPr/>
              <p:nvPr/>
            </p:nvSpPr>
            <p:spPr>
              <a:xfrm>
                <a:off x="2057400" y="1338942"/>
                <a:ext cx="304800" cy="171997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35B4D2D1-4993-5C4A-A01B-879F68AE0308}"/>
                  </a:ext>
                </a:extLst>
              </p:cNvPr>
              <p:cNvSpPr/>
              <p:nvPr/>
            </p:nvSpPr>
            <p:spPr>
              <a:xfrm>
                <a:off x="2133600" y="1157366"/>
                <a:ext cx="152400" cy="16177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5711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0156" y="259943"/>
            <a:ext cx="10595377" cy="512446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 dirty="0">
                <a:latin typeface="+mn-lt"/>
                <a:ea typeface="+mj-ea"/>
                <a:cs typeface="+mj-cs"/>
              </a:rPr>
              <a:t>“Never underestimate the power of the environment!”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C3C61D-9045-614B-A6F6-7D1A5788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398" y="1605900"/>
            <a:ext cx="7664497" cy="4910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C271BE-1B72-BB4B-A41D-36473ABA67CF}"/>
              </a:ext>
            </a:extLst>
          </p:cNvPr>
          <p:cNvSpPr txBox="1"/>
          <p:nvPr/>
        </p:nvSpPr>
        <p:spPr>
          <a:xfrm>
            <a:off x="264525" y="2949488"/>
            <a:ext cx="3919242" cy="22236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Harvard Medical School Chief-of-Surgery,  Judah Folkman, M.D.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with medical student, S. Taylor, 1986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2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FC10CA-5AD7-4621-A77E-35755D449A44}" vid="{3DC6E2C5-BDA6-40E2-8A9D-71671B13DD39}"/>
    </a:ext>
  </a:extLst>
</a:theme>
</file>

<file path=ppt/theme/theme2.xml><?xml version="1.0" encoding="utf-8"?>
<a:theme xmlns:a="http://schemas.openxmlformats.org/drawingml/2006/main" name="Product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FC10CA-5AD7-4621-A77E-35755D449A44}" vid="{21ABB5C6-113C-455D-AD9B-98FF5C7B8043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FC10CA-5AD7-4621-A77E-35755D449A44}" vid="{20CB2CD2-540E-4AFE-BC84-A7ED05AD5FCF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FC10CA-5AD7-4621-A77E-35755D449A44}" vid="{ED80C01D-5F7C-4FF1-81B1-AA17F85E81D5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Condair Template 16x9</Template>
  <TotalTime>5929</TotalTime>
  <Words>4102</Words>
  <Application>Microsoft Macintosh PowerPoint</Application>
  <PresentationFormat>Widescreen</PresentationFormat>
  <Paragraphs>979</Paragraphs>
  <Slides>70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70</vt:i4>
      </vt:variant>
    </vt:vector>
  </HeadingPairs>
  <TitlesOfParts>
    <vt:vector size="88" baseType="lpstr">
      <vt:lpstr>Arial</vt:lpstr>
      <vt:lpstr>Calibri</vt:lpstr>
      <vt:lpstr>Calibri Light</vt:lpstr>
      <vt:lpstr>Franklin Gothic Book</vt:lpstr>
      <vt:lpstr>Gill Sans MT</vt:lpstr>
      <vt:lpstr>Helvetica</vt:lpstr>
      <vt:lpstr>Helvetica Light</vt:lpstr>
      <vt:lpstr>Helvetica Neue</vt:lpstr>
      <vt:lpstr>Open Sans</vt:lpstr>
      <vt:lpstr>TheSansB HT5 Plain</vt:lpstr>
      <vt:lpstr>Times New Roman</vt:lpstr>
      <vt:lpstr>Wingdings</vt:lpstr>
      <vt:lpstr>游ゴシック</vt:lpstr>
      <vt:lpstr>Custom Design</vt:lpstr>
      <vt:lpstr>Product Title Slide</vt:lpstr>
      <vt:lpstr>1_Custom Design</vt:lpstr>
      <vt:lpstr>2_Custom Design</vt:lpstr>
      <vt:lpstr>Office Theme</vt:lpstr>
      <vt:lpstr>PowerPoint Presentation</vt:lpstr>
      <vt:lpstr>PowerPoint Presentation</vt:lpstr>
      <vt:lpstr>Hello! I am happy to be here with you today</vt:lpstr>
      <vt:lpstr>Presentation Summary</vt:lpstr>
      <vt:lpstr>Presentation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not the first, and will not be the last pandemic</vt:lpstr>
      <vt:lpstr>The COVID-19 virus mutated, allowing attachment to our deep lung tissues, and we have no immunological defenses from prior exposure </vt:lpstr>
      <vt:lpstr>Presentation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ASHRAE 1985:“Optimal RH Level For Health” = 40%–60%</vt:lpstr>
      <vt:lpstr>PowerPoint Presentation</vt:lpstr>
      <vt:lpstr>Presentation Summary</vt:lpstr>
      <vt:lpstr>The future of building design and operation</vt:lpstr>
      <vt:lpstr>PowerPoint Presentation</vt:lpstr>
      <vt:lpstr>RH maintained 40–60% effectively accomplishes two tasks </vt:lpstr>
      <vt:lpstr>PowerPoint Presentation</vt:lpstr>
      <vt:lpstr>PowerPoint Presentation</vt:lpstr>
      <vt:lpstr>Thank you!</vt:lpstr>
      <vt:lpstr>Partial Bibliography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Spiegelberg, Marlee</dc:creator>
  <cp:lastModifiedBy>Microsoft Office User</cp:lastModifiedBy>
  <cp:revision>101</cp:revision>
  <dcterms:created xsi:type="dcterms:W3CDTF">2019-08-13T15:13:39Z</dcterms:created>
  <dcterms:modified xsi:type="dcterms:W3CDTF">2020-05-20T17:13:07Z</dcterms:modified>
</cp:coreProperties>
</file>